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256" r:id="rId2"/>
    <p:sldId id="257" r:id="rId3"/>
    <p:sldId id="258" r:id="rId4"/>
    <p:sldId id="259" r:id="rId5"/>
    <p:sldId id="282" r:id="rId6"/>
    <p:sldId id="263" r:id="rId7"/>
    <p:sldId id="264" r:id="rId8"/>
    <p:sldId id="274" r:id="rId9"/>
    <p:sldId id="273" r:id="rId10"/>
    <p:sldId id="275" r:id="rId11"/>
    <p:sldId id="261" r:id="rId12"/>
    <p:sldId id="260" r:id="rId13"/>
    <p:sldId id="278" r:id="rId14"/>
    <p:sldId id="279" r:id="rId15"/>
    <p:sldId id="280" r:id="rId16"/>
    <p:sldId id="281" r:id="rId17"/>
    <p:sldId id="283" r:id="rId18"/>
    <p:sldId id="295" r:id="rId19"/>
    <p:sldId id="262" r:id="rId20"/>
    <p:sldId id="267" r:id="rId21"/>
    <p:sldId id="269" r:id="rId22"/>
    <p:sldId id="265" r:id="rId23"/>
    <p:sldId id="266" r:id="rId24"/>
    <p:sldId id="285" r:id="rId25"/>
    <p:sldId id="268" r:id="rId26"/>
    <p:sldId id="270" r:id="rId27"/>
    <p:sldId id="271" r:id="rId28"/>
    <p:sldId id="272" r:id="rId29"/>
    <p:sldId id="284" r:id="rId30"/>
    <p:sldId id="286" r:id="rId31"/>
    <p:sldId id="288" r:id="rId32"/>
    <p:sldId id="287" r:id="rId33"/>
    <p:sldId id="289" r:id="rId34"/>
    <p:sldId id="291" r:id="rId35"/>
    <p:sldId id="292" r:id="rId36"/>
    <p:sldId id="293" r:id="rId37"/>
    <p:sldId id="276" r:id="rId38"/>
    <p:sldId id="277" r:id="rId39"/>
    <p:sldId id="302" r:id="rId40"/>
    <p:sldId id="303" r:id="rId41"/>
    <p:sldId id="304" r:id="rId42"/>
    <p:sldId id="294" r:id="rId43"/>
    <p:sldId id="296" r:id="rId44"/>
    <p:sldId id="297" r:id="rId45"/>
    <p:sldId id="299" r:id="rId46"/>
    <p:sldId id="298" r:id="rId47"/>
    <p:sldId id="300" r:id="rId48"/>
    <p:sldId id="301" r:id="rId49"/>
    <p:sldId id="306" r:id="rId50"/>
    <p:sldId id="305" r:id="rId5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81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1956B-86AB-4DEE-ABF9-53F29F7E4109}" type="datetimeFigureOut">
              <a:rPr lang="es-ES" smtClean="0"/>
              <a:t>08/11/2023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7CFB3-08E9-43AD-906F-850D3F9D0737}" type="slidenum">
              <a:rPr lang="es-ES" smtClean="0"/>
              <a:t>‹Nº›</a:t>
            </a:fld>
            <a:endParaRPr lang="es-ES"/>
          </a:p>
        </p:txBody>
      </p:sp>
    </p:spTree>
    <p:extLst>
      <p:ext uri="{BB962C8B-B14F-4D97-AF65-F5344CB8AC3E}">
        <p14:creationId xmlns:p14="http://schemas.microsoft.com/office/powerpoint/2010/main" val="1012505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168C2-CE79-825B-538E-004D3996BE3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9CF11CC-50CC-5985-90C0-6A273FC2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A611CB1-5BEF-18FC-C7F9-6D9938B60E42}"/>
              </a:ext>
            </a:extLst>
          </p:cNvPr>
          <p:cNvSpPr>
            <a:spLocks noGrp="1"/>
          </p:cNvSpPr>
          <p:nvPr>
            <p:ph type="dt" sz="half" idx="10"/>
          </p:nvPr>
        </p:nvSpPr>
        <p:spPr/>
        <p:txBody>
          <a:bodyPr/>
          <a:lstStyle/>
          <a:p>
            <a:fld id="{D9A7F790-CABA-4B0A-B7EF-0FCCDC171EFA}" type="datetime1">
              <a:rPr lang="es-ES" smtClean="0"/>
              <a:t>08/11/2023</a:t>
            </a:fld>
            <a:endParaRPr lang="es-ES"/>
          </a:p>
        </p:txBody>
      </p:sp>
      <p:sp>
        <p:nvSpPr>
          <p:cNvPr id="5" name="Marcador de pie de página 4">
            <a:extLst>
              <a:ext uri="{FF2B5EF4-FFF2-40B4-BE49-F238E27FC236}">
                <a16:creationId xmlns:a16="http://schemas.microsoft.com/office/drawing/2014/main" id="{AB298080-8C30-45AD-E9CB-2A541C9F795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22BDA9A-9671-5F63-66EA-21CFCEDF33B0}"/>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1069592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D3FB8-ED58-3D7F-3346-AD4E5C50052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66DEAB1-FE46-A956-99C4-4D4CD5216CD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0FC083C-3114-80CD-EACA-687D7C50BA4E}"/>
              </a:ext>
            </a:extLst>
          </p:cNvPr>
          <p:cNvSpPr>
            <a:spLocks noGrp="1"/>
          </p:cNvSpPr>
          <p:nvPr>
            <p:ph type="dt" sz="half" idx="10"/>
          </p:nvPr>
        </p:nvSpPr>
        <p:spPr/>
        <p:txBody>
          <a:bodyPr/>
          <a:lstStyle/>
          <a:p>
            <a:fld id="{AF4CC098-97BD-4E79-9A67-42D378D9B2EC}" type="datetime1">
              <a:rPr lang="es-ES" smtClean="0"/>
              <a:t>08/11/2023</a:t>
            </a:fld>
            <a:endParaRPr lang="es-ES"/>
          </a:p>
        </p:txBody>
      </p:sp>
      <p:sp>
        <p:nvSpPr>
          <p:cNvPr id="5" name="Marcador de pie de página 4">
            <a:extLst>
              <a:ext uri="{FF2B5EF4-FFF2-40B4-BE49-F238E27FC236}">
                <a16:creationId xmlns:a16="http://schemas.microsoft.com/office/drawing/2014/main" id="{855771F9-E227-9182-7FA1-A37345CA592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5B29884-C48A-3E33-D84F-919FC4C2FA94}"/>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2548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CF486C5-D4BC-905C-858B-420B07F6239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B3530AC-5B0E-B3D1-DB47-E7A314F54F9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243E267-5AEE-73CE-5EE3-41E526CA08E4}"/>
              </a:ext>
            </a:extLst>
          </p:cNvPr>
          <p:cNvSpPr>
            <a:spLocks noGrp="1"/>
          </p:cNvSpPr>
          <p:nvPr>
            <p:ph type="dt" sz="half" idx="10"/>
          </p:nvPr>
        </p:nvSpPr>
        <p:spPr/>
        <p:txBody>
          <a:bodyPr/>
          <a:lstStyle/>
          <a:p>
            <a:fld id="{F330BE41-D162-4EDE-9826-C810CBF662F2}" type="datetime1">
              <a:rPr lang="es-ES" smtClean="0"/>
              <a:t>08/11/2023</a:t>
            </a:fld>
            <a:endParaRPr lang="es-ES"/>
          </a:p>
        </p:txBody>
      </p:sp>
      <p:sp>
        <p:nvSpPr>
          <p:cNvPr id="5" name="Marcador de pie de página 4">
            <a:extLst>
              <a:ext uri="{FF2B5EF4-FFF2-40B4-BE49-F238E27FC236}">
                <a16:creationId xmlns:a16="http://schemas.microsoft.com/office/drawing/2014/main" id="{4768478C-7AED-73EF-72C7-0DBD1C48187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B2155F7-762E-EC36-A2C3-4E9401BBE1F8}"/>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31555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25947A-CA8F-4262-24C1-7588B87D598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5C4595A-7D8A-5A40-0177-453A1B59661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C3CBD7E-8D0C-65A5-2DC6-20365645AC67}"/>
              </a:ext>
            </a:extLst>
          </p:cNvPr>
          <p:cNvSpPr>
            <a:spLocks noGrp="1"/>
          </p:cNvSpPr>
          <p:nvPr>
            <p:ph type="dt" sz="half" idx="10"/>
          </p:nvPr>
        </p:nvSpPr>
        <p:spPr/>
        <p:txBody>
          <a:bodyPr/>
          <a:lstStyle/>
          <a:p>
            <a:fld id="{FC6E6B61-110C-406B-880D-28FAD467E221}" type="datetime1">
              <a:rPr lang="es-ES" smtClean="0"/>
              <a:t>08/11/2023</a:t>
            </a:fld>
            <a:endParaRPr lang="es-ES"/>
          </a:p>
        </p:txBody>
      </p:sp>
      <p:sp>
        <p:nvSpPr>
          <p:cNvPr id="5" name="Marcador de pie de página 4">
            <a:extLst>
              <a:ext uri="{FF2B5EF4-FFF2-40B4-BE49-F238E27FC236}">
                <a16:creationId xmlns:a16="http://schemas.microsoft.com/office/drawing/2014/main" id="{1B847574-6EFA-0678-D3A3-BBDCC6FA5C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BCF3005-88F8-F5B2-CE5E-FC01DB024571}"/>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9518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57CBF9-5AA9-2193-C700-01015DE10A5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4A053F7-67C8-EB07-681E-10D694D20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A57A23D-7261-89C1-5EB1-FBE9D736E6A3}"/>
              </a:ext>
            </a:extLst>
          </p:cNvPr>
          <p:cNvSpPr>
            <a:spLocks noGrp="1"/>
          </p:cNvSpPr>
          <p:nvPr>
            <p:ph type="dt" sz="half" idx="10"/>
          </p:nvPr>
        </p:nvSpPr>
        <p:spPr/>
        <p:txBody>
          <a:bodyPr/>
          <a:lstStyle/>
          <a:p>
            <a:fld id="{57D9639D-3094-4188-BB96-0E49E17AA29F}" type="datetime1">
              <a:rPr lang="es-ES" smtClean="0"/>
              <a:t>08/11/2023</a:t>
            </a:fld>
            <a:endParaRPr lang="es-ES"/>
          </a:p>
        </p:txBody>
      </p:sp>
      <p:sp>
        <p:nvSpPr>
          <p:cNvPr id="5" name="Marcador de pie de página 4">
            <a:extLst>
              <a:ext uri="{FF2B5EF4-FFF2-40B4-BE49-F238E27FC236}">
                <a16:creationId xmlns:a16="http://schemas.microsoft.com/office/drawing/2014/main" id="{E2708A88-6638-F31A-1F7E-B3FE8C24D56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4259AF-4330-3EB1-0817-B90A18AD4F57}"/>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53943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1349E-4971-7998-E212-B7521F681E1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E994485-C3F3-AA1B-2A6E-07CC9A40348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4DCBDE2-E57F-BCEE-B772-5E59AAC33D0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CB7AE94-9236-3D37-1E01-A0BA41999A52}"/>
              </a:ext>
            </a:extLst>
          </p:cNvPr>
          <p:cNvSpPr>
            <a:spLocks noGrp="1"/>
          </p:cNvSpPr>
          <p:nvPr>
            <p:ph type="dt" sz="half" idx="10"/>
          </p:nvPr>
        </p:nvSpPr>
        <p:spPr/>
        <p:txBody>
          <a:bodyPr/>
          <a:lstStyle/>
          <a:p>
            <a:fld id="{2E3C0FC5-A0F2-4E3F-B5B3-04AA16497F6B}" type="datetime1">
              <a:rPr lang="es-ES" smtClean="0"/>
              <a:t>08/11/2023</a:t>
            </a:fld>
            <a:endParaRPr lang="es-ES"/>
          </a:p>
        </p:txBody>
      </p:sp>
      <p:sp>
        <p:nvSpPr>
          <p:cNvPr id="6" name="Marcador de pie de página 5">
            <a:extLst>
              <a:ext uri="{FF2B5EF4-FFF2-40B4-BE49-F238E27FC236}">
                <a16:creationId xmlns:a16="http://schemas.microsoft.com/office/drawing/2014/main" id="{F4250495-CB5D-A070-46A8-29CD9E0A8F3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7A2ED18-D188-CE26-3F42-A1539C63F622}"/>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09952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D6A81-2ADB-3261-7862-3956B45CCDF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794FE3-8220-C720-776F-B2F114138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B9789ED-AD38-D1E8-9404-B81572B1029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1C05F6B-7141-9ED9-930F-8F93A67F33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ED3ABDF-F3D6-5BE0-E553-FE90FF878A5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EE4D6CE-0B0A-1544-CE32-3A6E6FFF001C}"/>
              </a:ext>
            </a:extLst>
          </p:cNvPr>
          <p:cNvSpPr>
            <a:spLocks noGrp="1"/>
          </p:cNvSpPr>
          <p:nvPr>
            <p:ph type="dt" sz="half" idx="10"/>
          </p:nvPr>
        </p:nvSpPr>
        <p:spPr/>
        <p:txBody>
          <a:bodyPr/>
          <a:lstStyle/>
          <a:p>
            <a:fld id="{9DCDA24A-FD1A-4667-B671-E258515C83CF}" type="datetime1">
              <a:rPr lang="es-ES" smtClean="0"/>
              <a:t>08/11/2023</a:t>
            </a:fld>
            <a:endParaRPr lang="es-ES"/>
          </a:p>
        </p:txBody>
      </p:sp>
      <p:sp>
        <p:nvSpPr>
          <p:cNvPr id="8" name="Marcador de pie de página 7">
            <a:extLst>
              <a:ext uri="{FF2B5EF4-FFF2-40B4-BE49-F238E27FC236}">
                <a16:creationId xmlns:a16="http://schemas.microsoft.com/office/drawing/2014/main" id="{C6ED5D34-47E9-F84E-413C-8DC14A5810B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67ECDA3-B3F2-04E0-8348-3FB61905830F}"/>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86060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A1880-DE36-009F-316B-EA373CD013A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8010B9A-5D69-7D6A-0F5B-EBE999D36609}"/>
              </a:ext>
            </a:extLst>
          </p:cNvPr>
          <p:cNvSpPr>
            <a:spLocks noGrp="1"/>
          </p:cNvSpPr>
          <p:nvPr>
            <p:ph type="dt" sz="half" idx="10"/>
          </p:nvPr>
        </p:nvSpPr>
        <p:spPr/>
        <p:txBody>
          <a:bodyPr/>
          <a:lstStyle/>
          <a:p>
            <a:fld id="{1A99028B-432D-400D-8786-5A7E6A38B212}" type="datetime1">
              <a:rPr lang="es-ES" smtClean="0"/>
              <a:t>08/11/2023</a:t>
            </a:fld>
            <a:endParaRPr lang="es-ES"/>
          </a:p>
        </p:txBody>
      </p:sp>
      <p:sp>
        <p:nvSpPr>
          <p:cNvPr id="4" name="Marcador de pie de página 3">
            <a:extLst>
              <a:ext uri="{FF2B5EF4-FFF2-40B4-BE49-F238E27FC236}">
                <a16:creationId xmlns:a16="http://schemas.microsoft.com/office/drawing/2014/main" id="{D6F26476-9465-5062-554C-061A963D1FA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19591DB-59FD-CBC8-A294-A74CEB6E3355}"/>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46169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B785ED4-9673-8167-869C-D2D57A976BAA}"/>
              </a:ext>
            </a:extLst>
          </p:cNvPr>
          <p:cNvSpPr>
            <a:spLocks noGrp="1"/>
          </p:cNvSpPr>
          <p:nvPr>
            <p:ph type="dt" sz="half" idx="10"/>
          </p:nvPr>
        </p:nvSpPr>
        <p:spPr/>
        <p:txBody>
          <a:bodyPr/>
          <a:lstStyle/>
          <a:p>
            <a:fld id="{786B439F-96C7-4D75-B5E8-4997C7F9FC2C}" type="datetime1">
              <a:rPr lang="es-ES" smtClean="0"/>
              <a:t>08/11/2023</a:t>
            </a:fld>
            <a:endParaRPr lang="es-ES"/>
          </a:p>
        </p:txBody>
      </p:sp>
      <p:sp>
        <p:nvSpPr>
          <p:cNvPr id="3" name="Marcador de pie de página 2">
            <a:extLst>
              <a:ext uri="{FF2B5EF4-FFF2-40B4-BE49-F238E27FC236}">
                <a16:creationId xmlns:a16="http://schemas.microsoft.com/office/drawing/2014/main" id="{C0D867B3-C123-B77D-5837-1870BEA57A3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026041B-A42B-9892-E0DB-E22F845A9AAA}"/>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085365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F1392-6BC8-3F51-F235-D3BE11426CE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E0C8ED6-0C49-90A9-989F-52F903A08B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33986B2-E89C-E601-7D9E-3C17D5E3B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214914F-D2B1-158B-163A-7034F3881FF8}"/>
              </a:ext>
            </a:extLst>
          </p:cNvPr>
          <p:cNvSpPr>
            <a:spLocks noGrp="1"/>
          </p:cNvSpPr>
          <p:nvPr>
            <p:ph type="dt" sz="half" idx="10"/>
          </p:nvPr>
        </p:nvSpPr>
        <p:spPr/>
        <p:txBody>
          <a:bodyPr/>
          <a:lstStyle/>
          <a:p>
            <a:fld id="{01F46BA9-058E-4C28-9590-A12C550DF588}" type="datetime1">
              <a:rPr lang="es-ES" smtClean="0"/>
              <a:t>08/11/2023</a:t>
            </a:fld>
            <a:endParaRPr lang="es-ES"/>
          </a:p>
        </p:txBody>
      </p:sp>
      <p:sp>
        <p:nvSpPr>
          <p:cNvPr id="6" name="Marcador de pie de página 5">
            <a:extLst>
              <a:ext uri="{FF2B5EF4-FFF2-40B4-BE49-F238E27FC236}">
                <a16:creationId xmlns:a16="http://schemas.microsoft.com/office/drawing/2014/main" id="{F49B2582-2541-A147-F3C8-76AEA22E7B3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DF85FF0-FEF6-B488-9583-E352E0E6E0E4}"/>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328080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924C5E-D2BE-17E7-B1DB-C53534F5A18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67350D8-C6C5-73A2-1DCF-E6E9D297B2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3B5896F-9690-408F-AB38-1A3A30FA2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A8B3FBD-5EA3-1E6B-CA2E-09D395E0548E}"/>
              </a:ext>
            </a:extLst>
          </p:cNvPr>
          <p:cNvSpPr>
            <a:spLocks noGrp="1"/>
          </p:cNvSpPr>
          <p:nvPr>
            <p:ph type="dt" sz="half" idx="10"/>
          </p:nvPr>
        </p:nvSpPr>
        <p:spPr/>
        <p:txBody>
          <a:bodyPr/>
          <a:lstStyle/>
          <a:p>
            <a:fld id="{FF5CAB32-EBA6-4136-8A18-E2F9B8E6B9A0}" type="datetime1">
              <a:rPr lang="es-ES" smtClean="0"/>
              <a:t>08/11/2023</a:t>
            </a:fld>
            <a:endParaRPr lang="es-ES"/>
          </a:p>
        </p:txBody>
      </p:sp>
      <p:sp>
        <p:nvSpPr>
          <p:cNvPr id="6" name="Marcador de pie de página 5">
            <a:extLst>
              <a:ext uri="{FF2B5EF4-FFF2-40B4-BE49-F238E27FC236}">
                <a16:creationId xmlns:a16="http://schemas.microsoft.com/office/drawing/2014/main" id="{6790413D-6AC1-F604-A9D6-AFEEA6952F9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33B0DDA-1729-5306-25DC-44478AF98D68}"/>
              </a:ext>
            </a:extLst>
          </p:cNvPr>
          <p:cNvSpPr>
            <a:spLocks noGrp="1"/>
          </p:cNvSpPr>
          <p:nvPr>
            <p:ph type="sldNum" sz="quarter" idx="12"/>
          </p:nvPr>
        </p:nvSpPr>
        <p:spPr/>
        <p:txBody>
          <a:bodyPr/>
          <a:lstStyle/>
          <a:p>
            <a:fld id="{6993356B-10FC-46AF-A724-8FFAD717AC5A}" type="slidenum">
              <a:rPr lang="es-ES" smtClean="0"/>
              <a:t>‹Nº›</a:t>
            </a:fld>
            <a:endParaRPr lang="es-ES"/>
          </a:p>
        </p:txBody>
      </p:sp>
    </p:spTree>
    <p:extLst>
      <p:ext uri="{BB962C8B-B14F-4D97-AF65-F5344CB8AC3E}">
        <p14:creationId xmlns:p14="http://schemas.microsoft.com/office/powerpoint/2010/main" val="2185086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DCCFC7-8B7D-F011-8353-C9201C053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3C50001-3BDB-83CB-8727-72564BD4FF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8D43392-354A-EA5D-4C67-BDD33CD98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8B75B-3F2D-46E3-A22D-A9AE89997F78}" type="datetime1">
              <a:rPr lang="es-ES" smtClean="0"/>
              <a:t>08/11/2023</a:t>
            </a:fld>
            <a:endParaRPr lang="es-ES"/>
          </a:p>
        </p:txBody>
      </p:sp>
      <p:sp>
        <p:nvSpPr>
          <p:cNvPr id="5" name="Marcador de pie de página 4">
            <a:extLst>
              <a:ext uri="{FF2B5EF4-FFF2-40B4-BE49-F238E27FC236}">
                <a16:creationId xmlns:a16="http://schemas.microsoft.com/office/drawing/2014/main" id="{837A836C-4EBE-4C01-31F8-46A1C76AF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4AE8ED7-1495-317A-B5DB-7B117D4C99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3356B-10FC-46AF-A724-8FFAD717AC5A}" type="slidenum">
              <a:rPr lang="es-ES" smtClean="0"/>
              <a:t>‹Nº›</a:t>
            </a:fld>
            <a:endParaRPr lang="es-ES"/>
          </a:p>
        </p:txBody>
      </p:sp>
    </p:spTree>
    <p:extLst>
      <p:ext uri="{BB962C8B-B14F-4D97-AF65-F5344CB8AC3E}">
        <p14:creationId xmlns:p14="http://schemas.microsoft.com/office/powerpoint/2010/main" val="169664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6.web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web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youtube.com/watch?v=BY0HZgIy12E"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www.youtube.com/watch?v=_amKugIhx7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web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53D14-44BE-9D9F-828E-6F1A73BC2F51}"/>
              </a:ext>
            </a:extLst>
          </p:cNvPr>
          <p:cNvSpPr>
            <a:spLocks noGrp="1"/>
          </p:cNvSpPr>
          <p:nvPr>
            <p:ph type="ctrTitle"/>
          </p:nvPr>
        </p:nvSpPr>
        <p:spPr/>
        <p:txBody>
          <a:bodyPr>
            <a:normAutofit fontScale="90000"/>
          </a:bodyPr>
          <a:lstStyle/>
          <a:p>
            <a:r>
              <a:rPr lang="es-ES" dirty="0"/>
              <a:t>UD 2.3 </a:t>
            </a:r>
            <a:br>
              <a:rPr lang="es-ES" dirty="0"/>
            </a:br>
            <a:r>
              <a:rPr lang="es-ES" dirty="0"/>
              <a:t>PLACA BASE</a:t>
            </a:r>
            <a:br>
              <a:rPr lang="es-ES" dirty="0"/>
            </a:br>
            <a:r>
              <a:rPr lang="es-ES" dirty="0"/>
              <a:t>BUSES Y TARJETA GRÁFICA</a:t>
            </a:r>
          </a:p>
        </p:txBody>
      </p:sp>
      <p:sp>
        <p:nvSpPr>
          <p:cNvPr id="3" name="Subtítulo 2">
            <a:extLst>
              <a:ext uri="{FF2B5EF4-FFF2-40B4-BE49-F238E27FC236}">
                <a16:creationId xmlns:a16="http://schemas.microsoft.com/office/drawing/2014/main" id="{19E3DBE7-F494-C457-BCCB-CE16E7EF23F0}"/>
              </a:ext>
            </a:extLst>
          </p:cNvPr>
          <p:cNvSpPr>
            <a:spLocks noGrp="1"/>
          </p:cNvSpPr>
          <p:nvPr>
            <p:ph type="subTitle" idx="1"/>
          </p:nvPr>
        </p:nvSpPr>
        <p:spPr/>
        <p:txBody>
          <a:bodyPr>
            <a:normAutofit/>
          </a:bodyPr>
          <a:lstStyle/>
          <a:p>
            <a:r>
              <a:rPr lang="es-ES" dirty="0"/>
              <a:t>SISTEMAS INFORMÁTICOS</a:t>
            </a:r>
          </a:p>
          <a:p>
            <a:r>
              <a:rPr lang="es-ES" b="1" dirty="0"/>
              <a:t>Técnico de Grado Superior Desarrollo de Aplicaciones Web</a:t>
            </a:r>
          </a:p>
          <a:p>
            <a:r>
              <a:rPr lang="es-ES" b="1" dirty="0"/>
              <a:t>2023-24</a:t>
            </a:r>
          </a:p>
          <a:p>
            <a:endParaRPr lang="es-ES" dirty="0"/>
          </a:p>
        </p:txBody>
      </p:sp>
      <p:pic>
        <p:nvPicPr>
          <p:cNvPr id="5" name="Imagen 4">
            <a:extLst>
              <a:ext uri="{FF2B5EF4-FFF2-40B4-BE49-F238E27FC236}">
                <a16:creationId xmlns:a16="http://schemas.microsoft.com/office/drawing/2014/main" id="{DF15D1A3-A4AC-8DD2-7634-BFC6D02EF47F}"/>
              </a:ext>
            </a:extLst>
          </p:cNvPr>
          <p:cNvPicPr>
            <a:picLocks noChangeAspect="1"/>
          </p:cNvPicPr>
          <p:nvPr/>
        </p:nvPicPr>
        <p:blipFill>
          <a:blip r:embed="rId2"/>
          <a:stretch>
            <a:fillRect/>
          </a:stretch>
        </p:blipFill>
        <p:spPr>
          <a:xfrm>
            <a:off x="637222" y="5349875"/>
            <a:ext cx="2047875" cy="628650"/>
          </a:xfrm>
          <a:prstGeom prst="rect">
            <a:avLst/>
          </a:prstGeom>
        </p:spPr>
      </p:pic>
      <p:sp>
        <p:nvSpPr>
          <p:cNvPr id="6" name="CuadroTexto 5">
            <a:extLst>
              <a:ext uri="{FF2B5EF4-FFF2-40B4-BE49-F238E27FC236}">
                <a16:creationId xmlns:a16="http://schemas.microsoft.com/office/drawing/2014/main" id="{75E51C65-13E5-DDF0-AA50-25E891592F2F}"/>
              </a:ext>
            </a:extLst>
          </p:cNvPr>
          <p:cNvSpPr txBox="1"/>
          <p:nvPr/>
        </p:nvSpPr>
        <p:spPr>
          <a:xfrm>
            <a:off x="5303520" y="5349875"/>
            <a:ext cx="6117336" cy="646331"/>
          </a:xfrm>
          <a:prstGeom prst="rect">
            <a:avLst/>
          </a:prstGeom>
          <a:noFill/>
        </p:spPr>
        <p:txBody>
          <a:bodyPr wrap="square" rtlCol="0">
            <a:spAutoFit/>
          </a:bodyPr>
          <a:lstStyle/>
          <a:p>
            <a:pPr algn="r"/>
            <a:r>
              <a:rPr lang="es-ES" dirty="0"/>
              <a:t>J. Mario Rodríguez</a:t>
            </a:r>
          </a:p>
          <a:p>
            <a:pPr algn="r"/>
            <a:r>
              <a:rPr lang="es-ES" dirty="0"/>
              <a:t>jrodper183e@g.educaand.es</a:t>
            </a:r>
          </a:p>
        </p:txBody>
      </p:sp>
    </p:spTree>
    <p:extLst>
      <p:ext uri="{BB962C8B-B14F-4D97-AF65-F5344CB8AC3E}">
        <p14:creationId xmlns:p14="http://schemas.microsoft.com/office/powerpoint/2010/main" val="1298760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47380-707A-9279-0E40-B9A693606369}"/>
              </a:ext>
            </a:extLst>
          </p:cNvPr>
          <p:cNvSpPr>
            <a:spLocks noGrp="1"/>
          </p:cNvSpPr>
          <p:nvPr>
            <p:ph type="title"/>
          </p:nvPr>
        </p:nvSpPr>
        <p:spPr/>
        <p:txBody>
          <a:bodyPr/>
          <a:lstStyle/>
          <a:p>
            <a:r>
              <a:rPr lang="es-ES" dirty="0"/>
              <a:t>Componentes en la placa base</a:t>
            </a:r>
          </a:p>
        </p:txBody>
      </p:sp>
      <p:sp>
        <p:nvSpPr>
          <p:cNvPr id="3" name="Marcador de contenido 2">
            <a:extLst>
              <a:ext uri="{FF2B5EF4-FFF2-40B4-BE49-F238E27FC236}">
                <a16:creationId xmlns:a16="http://schemas.microsoft.com/office/drawing/2014/main" id="{C5EBCA4F-9D1A-2C77-5B7F-6B1DB5ACB540}"/>
              </a:ext>
            </a:extLst>
          </p:cNvPr>
          <p:cNvSpPr>
            <a:spLocks noGrp="1"/>
          </p:cNvSpPr>
          <p:nvPr>
            <p:ph idx="1"/>
          </p:nvPr>
        </p:nvSpPr>
        <p:spPr>
          <a:xfrm>
            <a:off x="588475" y="1825625"/>
            <a:ext cx="11298725" cy="4351338"/>
          </a:xfrm>
        </p:spPr>
        <p:txBody>
          <a:bodyPr>
            <a:normAutofit fontScale="62500" lnSpcReduction="20000"/>
          </a:bodyPr>
          <a:lstStyle/>
          <a:p>
            <a:pPr marL="0" indent="0">
              <a:buNone/>
            </a:pPr>
            <a:r>
              <a:rPr lang="es-ES" dirty="0"/>
              <a:t>➢ Socket: aloja el microprocesador y actualmente suele ir cubierto por un sistema de refrigeración.</a:t>
            </a:r>
          </a:p>
          <a:p>
            <a:pPr marL="0" indent="0">
              <a:buNone/>
            </a:pPr>
            <a:r>
              <a:rPr lang="es-ES" dirty="0"/>
              <a:t>➢ Chipset: su cometido es auxiliar al microprocesador en la gestión de los componentes del equipo.</a:t>
            </a:r>
          </a:p>
          <a:p>
            <a:pPr marL="0" indent="0">
              <a:buNone/>
            </a:pPr>
            <a:r>
              <a:rPr lang="es-ES" dirty="0"/>
              <a:t>➢ Slots de memoria: reciben los módulos de memoria que actúan como memoria principal o RAM del equipo.</a:t>
            </a:r>
          </a:p>
          <a:p>
            <a:pPr marL="0" indent="0">
              <a:buNone/>
            </a:pPr>
            <a:r>
              <a:rPr lang="es-ES" dirty="0"/>
              <a:t>➢ Slots de expansión: alojan tarjetas cuyo objetivo es ampliar las prestaciones del equipo.</a:t>
            </a:r>
          </a:p>
          <a:p>
            <a:pPr marL="0" indent="0">
              <a:buNone/>
            </a:pPr>
            <a:r>
              <a:rPr lang="es-ES" dirty="0"/>
              <a:t>➢ Conector de corriente: se usa para dar electricidad a la placa a través de la fuente de alimentación.</a:t>
            </a:r>
          </a:p>
          <a:p>
            <a:pPr marL="0" indent="0">
              <a:buNone/>
            </a:pPr>
            <a:r>
              <a:rPr lang="es-ES" dirty="0"/>
              <a:t>➢ BIOS: chip de memoria ensamblado en la placa base que contiene un programa que gestiona el arranque del equipo.</a:t>
            </a:r>
          </a:p>
          <a:p>
            <a:pPr marL="0" indent="0">
              <a:buNone/>
            </a:pPr>
            <a:r>
              <a:rPr lang="es-ES" dirty="0"/>
              <a:t>➢ Pila: se encarga de mantener la información en el chip de memoria de la BIOS.</a:t>
            </a:r>
          </a:p>
          <a:p>
            <a:pPr marL="0" indent="0">
              <a:buNone/>
            </a:pPr>
            <a:r>
              <a:rPr lang="es-ES" dirty="0"/>
              <a:t>➢ Panel lateral: ofrece los conectores a elementos integrados en la placa base.</a:t>
            </a:r>
          </a:p>
          <a:p>
            <a:pPr marL="0" indent="0">
              <a:buNone/>
            </a:pPr>
            <a:r>
              <a:rPr lang="es-ES" dirty="0"/>
              <a:t>➢ Pines del panel frontal: llevan todas las conexiones de los botones y los testigos LED del panel frontal.</a:t>
            </a:r>
          </a:p>
          <a:p>
            <a:pPr marL="0" indent="0">
              <a:buNone/>
            </a:pPr>
            <a:r>
              <a:rPr lang="es-ES" dirty="0"/>
              <a:t>➢ Pines de expansión: tienen las mismas funciones que los del panel frontal para conectores y puertos.</a:t>
            </a:r>
          </a:p>
          <a:p>
            <a:pPr marL="0" indent="0">
              <a:buNone/>
            </a:pPr>
            <a:r>
              <a:rPr lang="es-ES" dirty="0"/>
              <a:t>➢ Conectores internos: son de diverso tipo y se emplean para conectar componentes internos como los discos duros.</a:t>
            </a:r>
          </a:p>
        </p:txBody>
      </p:sp>
      <p:sp>
        <p:nvSpPr>
          <p:cNvPr id="4" name="Marcador de número de diapositiva 3">
            <a:extLst>
              <a:ext uri="{FF2B5EF4-FFF2-40B4-BE49-F238E27FC236}">
                <a16:creationId xmlns:a16="http://schemas.microsoft.com/office/drawing/2014/main" id="{650E7DF6-5707-6204-1B5E-495F8D816DE1}"/>
              </a:ext>
            </a:extLst>
          </p:cNvPr>
          <p:cNvSpPr>
            <a:spLocks noGrp="1"/>
          </p:cNvSpPr>
          <p:nvPr>
            <p:ph type="sldNum" sz="quarter" idx="12"/>
          </p:nvPr>
        </p:nvSpPr>
        <p:spPr/>
        <p:txBody>
          <a:bodyPr/>
          <a:lstStyle/>
          <a:p>
            <a:fld id="{6993356B-10FC-46AF-A724-8FFAD717AC5A}" type="slidenum">
              <a:rPr lang="es-ES" smtClean="0"/>
              <a:t>10</a:t>
            </a:fld>
            <a:endParaRPr lang="es-ES"/>
          </a:p>
        </p:txBody>
      </p:sp>
    </p:spTree>
    <p:extLst>
      <p:ext uri="{BB962C8B-B14F-4D97-AF65-F5344CB8AC3E}">
        <p14:creationId xmlns:p14="http://schemas.microsoft.com/office/powerpoint/2010/main" val="160103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840DC8D-F475-B341-74D3-8234E680F5AC}"/>
              </a:ext>
            </a:extLst>
          </p:cNvPr>
          <p:cNvSpPr>
            <a:spLocks noGrp="1"/>
          </p:cNvSpPr>
          <p:nvPr>
            <p:ph type="sldNum" sz="quarter" idx="12"/>
          </p:nvPr>
        </p:nvSpPr>
        <p:spPr/>
        <p:txBody>
          <a:bodyPr/>
          <a:lstStyle/>
          <a:p>
            <a:fld id="{6993356B-10FC-46AF-A724-8FFAD717AC5A}" type="slidenum">
              <a:rPr lang="es-ES" smtClean="0"/>
              <a:t>11</a:t>
            </a:fld>
            <a:endParaRPr lang="es-ES"/>
          </a:p>
        </p:txBody>
      </p:sp>
      <p:sp>
        <p:nvSpPr>
          <p:cNvPr id="5" name="CuadroTexto 4">
            <a:extLst>
              <a:ext uri="{FF2B5EF4-FFF2-40B4-BE49-F238E27FC236}">
                <a16:creationId xmlns:a16="http://schemas.microsoft.com/office/drawing/2014/main" id="{DFAFAF06-97AA-698D-1275-52B00AC1D956}"/>
              </a:ext>
            </a:extLst>
          </p:cNvPr>
          <p:cNvSpPr txBox="1"/>
          <p:nvPr/>
        </p:nvSpPr>
        <p:spPr>
          <a:xfrm>
            <a:off x="466344" y="6492240"/>
            <a:ext cx="8062592" cy="307777"/>
          </a:xfrm>
          <a:prstGeom prst="rect">
            <a:avLst/>
          </a:prstGeom>
          <a:noFill/>
        </p:spPr>
        <p:txBody>
          <a:bodyPr wrap="none" rtlCol="0">
            <a:spAutoFit/>
          </a:bodyPr>
          <a:lstStyle/>
          <a:p>
            <a:r>
              <a:rPr lang="es-ES" sz="1400" dirty="0"/>
              <a:t>https://rog.asus.com/es/motherboards/rog-maximus/rog-maximus-z690-formula-model/helpdesk_manual/</a:t>
            </a:r>
          </a:p>
        </p:txBody>
      </p:sp>
      <p:pic>
        <p:nvPicPr>
          <p:cNvPr id="7" name="Imagen 6">
            <a:extLst>
              <a:ext uri="{FF2B5EF4-FFF2-40B4-BE49-F238E27FC236}">
                <a16:creationId xmlns:a16="http://schemas.microsoft.com/office/drawing/2014/main" id="{432F2E3E-853E-5224-4423-6368148A89B9}"/>
              </a:ext>
            </a:extLst>
          </p:cNvPr>
          <p:cNvPicPr>
            <a:picLocks noChangeAspect="1"/>
          </p:cNvPicPr>
          <p:nvPr/>
        </p:nvPicPr>
        <p:blipFill rotWithShape="1">
          <a:blip r:embed="rId2"/>
          <a:srcRect l="46895"/>
          <a:stretch/>
        </p:blipFill>
        <p:spPr>
          <a:xfrm>
            <a:off x="5870448" y="301752"/>
            <a:ext cx="6269207" cy="5669280"/>
          </a:xfrm>
          <a:prstGeom prst="rect">
            <a:avLst/>
          </a:prstGeom>
        </p:spPr>
      </p:pic>
      <p:pic>
        <p:nvPicPr>
          <p:cNvPr id="9" name="Imagen 8">
            <a:extLst>
              <a:ext uri="{FF2B5EF4-FFF2-40B4-BE49-F238E27FC236}">
                <a16:creationId xmlns:a16="http://schemas.microsoft.com/office/drawing/2014/main" id="{3AC1D7D4-3B13-7DDF-AEF8-DB2BA0B36C7C}"/>
              </a:ext>
            </a:extLst>
          </p:cNvPr>
          <p:cNvPicPr>
            <a:picLocks noChangeAspect="1"/>
          </p:cNvPicPr>
          <p:nvPr/>
        </p:nvPicPr>
        <p:blipFill>
          <a:blip r:embed="rId3"/>
          <a:stretch>
            <a:fillRect/>
          </a:stretch>
        </p:blipFill>
        <p:spPr>
          <a:xfrm>
            <a:off x="578167" y="57983"/>
            <a:ext cx="5219129" cy="6362714"/>
          </a:xfrm>
          <a:prstGeom prst="rect">
            <a:avLst/>
          </a:prstGeom>
        </p:spPr>
      </p:pic>
    </p:spTree>
    <p:extLst>
      <p:ext uri="{BB962C8B-B14F-4D97-AF65-F5344CB8AC3E}">
        <p14:creationId xmlns:p14="http://schemas.microsoft.com/office/powerpoint/2010/main" val="422866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AA733D3-A5AB-4EF7-5292-24DAB584DEBC}"/>
              </a:ext>
            </a:extLst>
          </p:cNvPr>
          <p:cNvSpPr>
            <a:spLocks noGrp="1"/>
          </p:cNvSpPr>
          <p:nvPr>
            <p:ph type="sldNum" sz="quarter" idx="12"/>
          </p:nvPr>
        </p:nvSpPr>
        <p:spPr/>
        <p:txBody>
          <a:bodyPr/>
          <a:lstStyle/>
          <a:p>
            <a:fld id="{6993356B-10FC-46AF-A724-8FFAD717AC5A}" type="slidenum">
              <a:rPr lang="es-ES" smtClean="0"/>
              <a:t>12</a:t>
            </a:fld>
            <a:endParaRPr lang="es-ES"/>
          </a:p>
        </p:txBody>
      </p:sp>
      <p:pic>
        <p:nvPicPr>
          <p:cNvPr id="8" name="Imagen 7">
            <a:extLst>
              <a:ext uri="{FF2B5EF4-FFF2-40B4-BE49-F238E27FC236}">
                <a16:creationId xmlns:a16="http://schemas.microsoft.com/office/drawing/2014/main" id="{B6C8558F-6430-DC15-B45F-6B2D666ECFD0}"/>
              </a:ext>
            </a:extLst>
          </p:cNvPr>
          <p:cNvPicPr>
            <a:picLocks noChangeAspect="1"/>
          </p:cNvPicPr>
          <p:nvPr/>
        </p:nvPicPr>
        <p:blipFill>
          <a:blip r:embed="rId2"/>
          <a:stretch>
            <a:fillRect/>
          </a:stretch>
        </p:blipFill>
        <p:spPr>
          <a:xfrm>
            <a:off x="329184" y="-78555"/>
            <a:ext cx="5766816" cy="6936556"/>
          </a:xfrm>
          <a:prstGeom prst="rect">
            <a:avLst/>
          </a:prstGeom>
        </p:spPr>
      </p:pic>
      <p:pic>
        <p:nvPicPr>
          <p:cNvPr id="10" name="Imagen 9">
            <a:extLst>
              <a:ext uri="{FF2B5EF4-FFF2-40B4-BE49-F238E27FC236}">
                <a16:creationId xmlns:a16="http://schemas.microsoft.com/office/drawing/2014/main" id="{328DA99F-F69B-D69B-181D-9F8C7A4CE7F6}"/>
              </a:ext>
            </a:extLst>
          </p:cNvPr>
          <p:cNvPicPr>
            <a:picLocks noChangeAspect="1"/>
          </p:cNvPicPr>
          <p:nvPr/>
        </p:nvPicPr>
        <p:blipFill>
          <a:blip r:embed="rId3"/>
          <a:stretch>
            <a:fillRect/>
          </a:stretch>
        </p:blipFill>
        <p:spPr>
          <a:xfrm>
            <a:off x="7641410" y="746982"/>
            <a:ext cx="3748078" cy="5609368"/>
          </a:xfrm>
          <a:prstGeom prst="rect">
            <a:avLst/>
          </a:prstGeom>
        </p:spPr>
      </p:pic>
    </p:spTree>
    <p:extLst>
      <p:ext uri="{BB962C8B-B14F-4D97-AF65-F5344CB8AC3E}">
        <p14:creationId xmlns:p14="http://schemas.microsoft.com/office/powerpoint/2010/main" val="331528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C1EE9-CDD4-D7D4-65F2-E4868B6F0F96}"/>
              </a:ext>
            </a:extLst>
          </p:cNvPr>
          <p:cNvSpPr>
            <a:spLocks noGrp="1"/>
          </p:cNvSpPr>
          <p:nvPr>
            <p:ph type="title"/>
          </p:nvPr>
        </p:nvSpPr>
        <p:spPr/>
        <p:txBody>
          <a:bodyPr/>
          <a:lstStyle/>
          <a:p>
            <a:r>
              <a:rPr lang="es-ES" dirty="0"/>
              <a:t>Zócalo I</a:t>
            </a:r>
          </a:p>
        </p:txBody>
      </p:sp>
      <p:sp>
        <p:nvSpPr>
          <p:cNvPr id="3" name="Marcador de contenido 2">
            <a:extLst>
              <a:ext uri="{FF2B5EF4-FFF2-40B4-BE49-F238E27FC236}">
                <a16:creationId xmlns:a16="http://schemas.microsoft.com/office/drawing/2014/main" id="{4256BD46-5D3C-6738-7700-8FB5910A84A7}"/>
              </a:ext>
            </a:extLst>
          </p:cNvPr>
          <p:cNvSpPr>
            <a:spLocks noGrp="1"/>
          </p:cNvSpPr>
          <p:nvPr>
            <p:ph idx="1"/>
          </p:nvPr>
        </p:nvSpPr>
        <p:spPr/>
        <p:txBody>
          <a:bodyPr>
            <a:normAutofit/>
          </a:bodyPr>
          <a:lstStyle/>
          <a:p>
            <a:pPr marL="0" indent="0">
              <a:buNone/>
            </a:pPr>
            <a:r>
              <a:rPr lang="es-ES" dirty="0"/>
              <a:t>Recordamos…</a:t>
            </a:r>
          </a:p>
          <a:p>
            <a:pPr marL="457200" lvl="1" indent="0">
              <a:buNone/>
            </a:pPr>
            <a:r>
              <a:rPr lang="es-ES" sz="2000" dirty="0"/>
              <a:t>El zócalo o socket del microprocesador, es el conector o lugar donde se inserta el microprocesador. Ha evolucionado desde las primeras placas base, donde el micro iba soldado, hasta los conectores actuales, en los que es fácil cambiarlo. </a:t>
            </a:r>
          </a:p>
          <a:p>
            <a:pPr marL="0" indent="0">
              <a:buNone/>
            </a:pPr>
            <a:r>
              <a:rPr lang="es-ES" dirty="0"/>
              <a:t>Tipos:</a:t>
            </a:r>
          </a:p>
          <a:p>
            <a:pPr lvl="1"/>
            <a:r>
              <a:rPr lang="es-ES" sz="1800" b="1" dirty="0"/>
              <a:t>PGA</a:t>
            </a:r>
            <a:r>
              <a:rPr lang="es-ES" sz="1800" dirty="0"/>
              <a:t> (Pin </a:t>
            </a:r>
            <a:r>
              <a:rPr lang="es-ES" sz="1800" dirty="0" err="1"/>
              <a:t>Grid</a:t>
            </a:r>
            <a:r>
              <a:rPr lang="es-ES" sz="1800" dirty="0"/>
              <a:t> Array): la conexión se realiza mediante pequeños pines metálicos repartidos al largo de la CPU (no en el socket). Estos pines encajan en los orificios del socket con el mismo diámetro de los pines.</a:t>
            </a:r>
          </a:p>
          <a:p>
            <a:pPr lvl="1"/>
            <a:r>
              <a:rPr lang="es-ES" sz="1800" b="1" dirty="0"/>
              <a:t>LGA</a:t>
            </a:r>
            <a:r>
              <a:rPr lang="es-ES" sz="1800" dirty="0"/>
              <a:t> (</a:t>
            </a:r>
            <a:r>
              <a:rPr lang="es-ES" sz="1800" dirty="0" err="1"/>
              <a:t>Lan</a:t>
            </a:r>
            <a:r>
              <a:rPr lang="es-ES" sz="1800" dirty="0"/>
              <a:t> </a:t>
            </a:r>
            <a:r>
              <a:rPr lang="es-ES" sz="1800" dirty="0" err="1"/>
              <a:t>Grid</a:t>
            </a:r>
            <a:r>
              <a:rPr lang="es-ES" sz="1800" dirty="0"/>
              <a:t> Array): Los pines están en el socket en lugar de estar en el micro, mientras que el micro tiene contactos planos en su parte inferior.</a:t>
            </a:r>
          </a:p>
        </p:txBody>
      </p:sp>
      <p:sp>
        <p:nvSpPr>
          <p:cNvPr id="4" name="Marcador de número de diapositiva 3">
            <a:extLst>
              <a:ext uri="{FF2B5EF4-FFF2-40B4-BE49-F238E27FC236}">
                <a16:creationId xmlns:a16="http://schemas.microsoft.com/office/drawing/2014/main" id="{BCEA167F-2E8D-A38F-BFA5-4F7434EEB14E}"/>
              </a:ext>
            </a:extLst>
          </p:cNvPr>
          <p:cNvSpPr>
            <a:spLocks noGrp="1"/>
          </p:cNvSpPr>
          <p:nvPr>
            <p:ph type="sldNum" sz="quarter" idx="12"/>
          </p:nvPr>
        </p:nvSpPr>
        <p:spPr/>
        <p:txBody>
          <a:bodyPr/>
          <a:lstStyle/>
          <a:p>
            <a:fld id="{6993356B-10FC-46AF-A724-8FFAD717AC5A}" type="slidenum">
              <a:rPr lang="es-ES" smtClean="0"/>
              <a:t>13</a:t>
            </a:fld>
            <a:endParaRPr lang="es-ES"/>
          </a:p>
        </p:txBody>
      </p:sp>
    </p:spTree>
    <p:extLst>
      <p:ext uri="{BB962C8B-B14F-4D97-AF65-F5344CB8AC3E}">
        <p14:creationId xmlns:p14="http://schemas.microsoft.com/office/powerpoint/2010/main" val="3718570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5805F3-875D-E3FF-B505-0A828F3D48FF}"/>
              </a:ext>
            </a:extLst>
          </p:cNvPr>
          <p:cNvSpPr>
            <a:spLocks noGrp="1"/>
          </p:cNvSpPr>
          <p:nvPr>
            <p:ph type="title"/>
          </p:nvPr>
        </p:nvSpPr>
        <p:spPr/>
        <p:txBody>
          <a:bodyPr/>
          <a:lstStyle/>
          <a:p>
            <a:r>
              <a:rPr lang="es-ES" dirty="0"/>
              <a:t>Zócalo II</a:t>
            </a:r>
          </a:p>
        </p:txBody>
      </p:sp>
      <p:sp>
        <p:nvSpPr>
          <p:cNvPr id="4" name="Marcador de número de diapositiva 3">
            <a:extLst>
              <a:ext uri="{FF2B5EF4-FFF2-40B4-BE49-F238E27FC236}">
                <a16:creationId xmlns:a16="http://schemas.microsoft.com/office/drawing/2014/main" id="{7FF104C9-5884-5FEC-E309-3CACEDB1BAD1}"/>
              </a:ext>
            </a:extLst>
          </p:cNvPr>
          <p:cNvSpPr>
            <a:spLocks noGrp="1"/>
          </p:cNvSpPr>
          <p:nvPr>
            <p:ph type="sldNum" sz="quarter" idx="12"/>
          </p:nvPr>
        </p:nvSpPr>
        <p:spPr/>
        <p:txBody>
          <a:bodyPr/>
          <a:lstStyle/>
          <a:p>
            <a:fld id="{6993356B-10FC-46AF-A724-8FFAD717AC5A}" type="slidenum">
              <a:rPr lang="es-ES" smtClean="0"/>
              <a:t>14</a:t>
            </a:fld>
            <a:endParaRPr lang="es-ES"/>
          </a:p>
        </p:txBody>
      </p:sp>
      <p:sp>
        <p:nvSpPr>
          <p:cNvPr id="5" name="Bocadillo nube: nube 4">
            <a:extLst>
              <a:ext uri="{FF2B5EF4-FFF2-40B4-BE49-F238E27FC236}">
                <a16:creationId xmlns:a16="http://schemas.microsoft.com/office/drawing/2014/main" id="{D626DE70-E97A-0AF9-41DF-250FDAC5FB01}"/>
              </a:ext>
            </a:extLst>
          </p:cNvPr>
          <p:cNvSpPr/>
          <p:nvPr/>
        </p:nvSpPr>
        <p:spPr>
          <a:xfrm>
            <a:off x="4961299" y="1017077"/>
            <a:ext cx="2879002" cy="1077362"/>
          </a:xfrm>
          <a:prstGeom prst="cloudCallout">
            <a:avLst>
              <a:gd name="adj1" fmla="val -96619"/>
              <a:gd name="adj2" fmla="val -10609"/>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 dirty="0"/>
              <a:t>Qué es ZIF?</a:t>
            </a:r>
          </a:p>
        </p:txBody>
      </p:sp>
      <p:sp>
        <p:nvSpPr>
          <p:cNvPr id="6" name="Marcador de contenido 5">
            <a:extLst>
              <a:ext uri="{FF2B5EF4-FFF2-40B4-BE49-F238E27FC236}">
                <a16:creationId xmlns:a16="http://schemas.microsoft.com/office/drawing/2014/main" id="{1967A1FA-2A89-33F2-7D9B-18BE0EA740F3}"/>
              </a:ext>
            </a:extLst>
          </p:cNvPr>
          <p:cNvSpPr>
            <a:spLocks noGrp="1"/>
          </p:cNvSpPr>
          <p:nvPr>
            <p:ph idx="1"/>
          </p:nvPr>
        </p:nvSpPr>
        <p:spPr>
          <a:xfrm>
            <a:off x="1634904" y="4442077"/>
            <a:ext cx="3235859" cy="1325563"/>
          </a:xfrm>
          <a:prstGeom prst="cloudCallout">
            <a:avLst>
              <a:gd name="adj1" fmla="val -9287"/>
              <a:gd name="adj2" fmla="val -173598"/>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normAutofit fontScale="85000" lnSpcReduction="10000"/>
          </a:bodyPr>
          <a:lstStyle/>
          <a:p>
            <a:pPr marL="0" indent="0" algn="ctr">
              <a:buNone/>
            </a:pPr>
            <a:r>
              <a:rPr lang="es-ES" dirty="0"/>
              <a:t>Ejemplos de sockets de Intel</a:t>
            </a:r>
          </a:p>
        </p:txBody>
      </p:sp>
      <p:sp>
        <p:nvSpPr>
          <p:cNvPr id="7" name="Marcador de contenido 5">
            <a:extLst>
              <a:ext uri="{FF2B5EF4-FFF2-40B4-BE49-F238E27FC236}">
                <a16:creationId xmlns:a16="http://schemas.microsoft.com/office/drawing/2014/main" id="{DA9DB08F-0A2C-E615-9AF8-479C8B3CB1D4}"/>
              </a:ext>
            </a:extLst>
          </p:cNvPr>
          <p:cNvSpPr txBox="1">
            <a:spLocks/>
          </p:cNvSpPr>
          <p:nvPr/>
        </p:nvSpPr>
        <p:spPr>
          <a:xfrm>
            <a:off x="7762592" y="4223285"/>
            <a:ext cx="3235859" cy="1325563"/>
          </a:xfrm>
          <a:prstGeom prst="cloudCallout">
            <a:avLst>
              <a:gd name="adj1" fmla="val -169325"/>
              <a:gd name="adj2" fmla="val -181794"/>
            </a:avLst>
          </a:prstGeom>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s-ES" dirty="0"/>
              <a:t>Ejemplos de sockets de AMD</a:t>
            </a:r>
          </a:p>
        </p:txBody>
      </p:sp>
    </p:spTree>
    <p:extLst>
      <p:ext uri="{BB962C8B-B14F-4D97-AF65-F5344CB8AC3E}">
        <p14:creationId xmlns:p14="http://schemas.microsoft.com/office/powerpoint/2010/main" val="63083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87743-FCE8-1F26-4C94-ABDF794A85C1}"/>
              </a:ext>
            </a:extLst>
          </p:cNvPr>
          <p:cNvSpPr>
            <a:spLocks noGrp="1"/>
          </p:cNvSpPr>
          <p:nvPr>
            <p:ph type="title"/>
          </p:nvPr>
        </p:nvSpPr>
        <p:spPr/>
        <p:txBody>
          <a:bodyPr/>
          <a:lstStyle/>
          <a:p>
            <a:r>
              <a:rPr lang="es-ES" dirty="0"/>
              <a:t>Socket III</a:t>
            </a:r>
          </a:p>
        </p:txBody>
      </p:sp>
      <p:sp>
        <p:nvSpPr>
          <p:cNvPr id="4" name="Marcador de número de diapositiva 3">
            <a:extLst>
              <a:ext uri="{FF2B5EF4-FFF2-40B4-BE49-F238E27FC236}">
                <a16:creationId xmlns:a16="http://schemas.microsoft.com/office/drawing/2014/main" id="{11E5128C-FB02-9231-A1B4-95FC111F591A}"/>
              </a:ext>
            </a:extLst>
          </p:cNvPr>
          <p:cNvSpPr>
            <a:spLocks noGrp="1"/>
          </p:cNvSpPr>
          <p:nvPr>
            <p:ph type="sldNum" sz="quarter" idx="12"/>
          </p:nvPr>
        </p:nvSpPr>
        <p:spPr/>
        <p:txBody>
          <a:bodyPr/>
          <a:lstStyle/>
          <a:p>
            <a:fld id="{6993356B-10FC-46AF-A724-8FFAD717AC5A}" type="slidenum">
              <a:rPr lang="es-ES" smtClean="0"/>
              <a:t>15</a:t>
            </a:fld>
            <a:endParaRPr lang="es-ES"/>
          </a:p>
        </p:txBody>
      </p:sp>
      <p:pic>
        <p:nvPicPr>
          <p:cNvPr id="8" name="Imagen 7">
            <a:extLst>
              <a:ext uri="{FF2B5EF4-FFF2-40B4-BE49-F238E27FC236}">
                <a16:creationId xmlns:a16="http://schemas.microsoft.com/office/drawing/2014/main" id="{B8607428-1D2E-4D4F-0323-432B4EACF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8713" y="778597"/>
            <a:ext cx="8476057" cy="4767781"/>
          </a:xfrm>
          <a:prstGeom prst="rect">
            <a:avLst/>
          </a:prstGeom>
        </p:spPr>
      </p:pic>
    </p:spTree>
    <p:extLst>
      <p:ext uri="{BB962C8B-B14F-4D97-AF65-F5344CB8AC3E}">
        <p14:creationId xmlns:p14="http://schemas.microsoft.com/office/powerpoint/2010/main" val="20745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87743-FCE8-1F26-4C94-ABDF794A85C1}"/>
              </a:ext>
            </a:extLst>
          </p:cNvPr>
          <p:cNvSpPr>
            <a:spLocks noGrp="1"/>
          </p:cNvSpPr>
          <p:nvPr>
            <p:ph type="title"/>
          </p:nvPr>
        </p:nvSpPr>
        <p:spPr/>
        <p:txBody>
          <a:bodyPr/>
          <a:lstStyle/>
          <a:p>
            <a:r>
              <a:rPr lang="es-ES" dirty="0"/>
              <a:t>Socket IV</a:t>
            </a:r>
          </a:p>
        </p:txBody>
      </p:sp>
      <p:sp>
        <p:nvSpPr>
          <p:cNvPr id="4" name="Marcador de número de diapositiva 3">
            <a:extLst>
              <a:ext uri="{FF2B5EF4-FFF2-40B4-BE49-F238E27FC236}">
                <a16:creationId xmlns:a16="http://schemas.microsoft.com/office/drawing/2014/main" id="{11E5128C-FB02-9231-A1B4-95FC111F591A}"/>
              </a:ext>
            </a:extLst>
          </p:cNvPr>
          <p:cNvSpPr>
            <a:spLocks noGrp="1"/>
          </p:cNvSpPr>
          <p:nvPr>
            <p:ph type="sldNum" sz="quarter" idx="12"/>
          </p:nvPr>
        </p:nvSpPr>
        <p:spPr/>
        <p:txBody>
          <a:bodyPr/>
          <a:lstStyle/>
          <a:p>
            <a:fld id="{6993356B-10FC-46AF-A724-8FFAD717AC5A}" type="slidenum">
              <a:rPr lang="es-ES" smtClean="0"/>
              <a:t>16</a:t>
            </a:fld>
            <a:endParaRPr lang="es-ES"/>
          </a:p>
        </p:txBody>
      </p:sp>
      <p:pic>
        <p:nvPicPr>
          <p:cNvPr id="3" name="Imagen 2">
            <a:extLst>
              <a:ext uri="{FF2B5EF4-FFF2-40B4-BE49-F238E27FC236}">
                <a16:creationId xmlns:a16="http://schemas.microsoft.com/office/drawing/2014/main" id="{24A0C2A0-D9A2-C66F-17FF-A88BFAEE5B75}"/>
              </a:ext>
            </a:extLst>
          </p:cNvPr>
          <p:cNvPicPr>
            <a:picLocks noChangeAspect="1"/>
          </p:cNvPicPr>
          <p:nvPr/>
        </p:nvPicPr>
        <p:blipFill>
          <a:blip r:embed="rId2"/>
          <a:stretch>
            <a:fillRect/>
          </a:stretch>
        </p:blipFill>
        <p:spPr>
          <a:xfrm>
            <a:off x="686177" y="1690688"/>
            <a:ext cx="11115531" cy="3705177"/>
          </a:xfrm>
          <a:prstGeom prst="rect">
            <a:avLst/>
          </a:prstGeom>
        </p:spPr>
      </p:pic>
    </p:spTree>
    <p:extLst>
      <p:ext uri="{BB962C8B-B14F-4D97-AF65-F5344CB8AC3E}">
        <p14:creationId xmlns:p14="http://schemas.microsoft.com/office/powerpoint/2010/main" val="2658053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5A7E2C29-5F03-7A02-C2F8-E34AE1D893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064" y="232215"/>
            <a:ext cx="8309536" cy="4351338"/>
          </a:xfrm>
        </p:spPr>
      </p:pic>
      <p:sp>
        <p:nvSpPr>
          <p:cNvPr id="4" name="Marcador de número de diapositiva 3">
            <a:extLst>
              <a:ext uri="{FF2B5EF4-FFF2-40B4-BE49-F238E27FC236}">
                <a16:creationId xmlns:a16="http://schemas.microsoft.com/office/drawing/2014/main" id="{519AAF2A-8B93-5F27-0589-EF740EC6FDDC}"/>
              </a:ext>
            </a:extLst>
          </p:cNvPr>
          <p:cNvSpPr>
            <a:spLocks noGrp="1"/>
          </p:cNvSpPr>
          <p:nvPr>
            <p:ph type="sldNum" sz="quarter" idx="12"/>
          </p:nvPr>
        </p:nvSpPr>
        <p:spPr/>
        <p:txBody>
          <a:bodyPr/>
          <a:lstStyle/>
          <a:p>
            <a:fld id="{6993356B-10FC-46AF-A724-8FFAD717AC5A}" type="slidenum">
              <a:rPr lang="es-ES" smtClean="0"/>
              <a:t>17</a:t>
            </a:fld>
            <a:endParaRPr lang="es-ES"/>
          </a:p>
        </p:txBody>
      </p:sp>
      <p:sp>
        <p:nvSpPr>
          <p:cNvPr id="7" name="CuadroTexto 6">
            <a:extLst>
              <a:ext uri="{FF2B5EF4-FFF2-40B4-BE49-F238E27FC236}">
                <a16:creationId xmlns:a16="http://schemas.microsoft.com/office/drawing/2014/main" id="{EBB3427A-8436-236B-48A3-1405FCCDB5A2}"/>
              </a:ext>
            </a:extLst>
          </p:cNvPr>
          <p:cNvSpPr txBox="1"/>
          <p:nvPr/>
        </p:nvSpPr>
        <p:spPr>
          <a:xfrm>
            <a:off x="99590" y="6590925"/>
            <a:ext cx="4868897" cy="307777"/>
          </a:xfrm>
          <a:prstGeom prst="rect">
            <a:avLst/>
          </a:prstGeom>
          <a:noFill/>
        </p:spPr>
        <p:txBody>
          <a:bodyPr wrap="none" rtlCol="0">
            <a:spAutoFit/>
          </a:bodyPr>
          <a:lstStyle/>
          <a:p>
            <a:r>
              <a:rPr lang="es-ES" sz="1400" dirty="0"/>
              <a:t>https://hardzone.es/2019/09/29/pines-doblados-reparar-ryzen/</a:t>
            </a:r>
          </a:p>
        </p:txBody>
      </p:sp>
      <p:pic>
        <p:nvPicPr>
          <p:cNvPr id="9" name="Imagen 8">
            <a:extLst>
              <a:ext uri="{FF2B5EF4-FFF2-40B4-BE49-F238E27FC236}">
                <a16:creationId xmlns:a16="http://schemas.microsoft.com/office/drawing/2014/main" id="{DF56EFA3-5762-81B3-5197-2007BE3FD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5212" y="739209"/>
            <a:ext cx="3175724" cy="1905434"/>
          </a:xfrm>
          <a:prstGeom prst="rect">
            <a:avLst/>
          </a:prstGeom>
        </p:spPr>
      </p:pic>
      <p:pic>
        <p:nvPicPr>
          <p:cNvPr id="11" name="Imagen 10">
            <a:extLst>
              <a:ext uri="{FF2B5EF4-FFF2-40B4-BE49-F238E27FC236}">
                <a16:creationId xmlns:a16="http://schemas.microsoft.com/office/drawing/2014/main" id="{D2CEB80A-4597-6CD8-25F9-5F9E4BC08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54" y="3114391"/>
            <a:ext cx="4696199" cy="3100225"/>
          </a:xfrm>
          <a:prstGeom prst="rect">
            <a:avLst/>
          </a:prstGeom>
        </p:spPr>
      </p:pic>
      <p:pic>
        <p:nvPicPr>
          <p:cNvPr id="13" name="Imagen 12">
            <a:extLst>
              <a:ext uri="{FF2B5EF4-FFF2-40B4-BE49-F238E27FC236}">
                <a16:creationId xmlns:a16="http://schemas.microsoft.com/office/drawing/2014/main" id="{376ECA82-DBFB-C965-DF2A-71D4E12E18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4504" y="3114390"/>
            <a:ext cx="4133633" cy="3100225"/>
          </a:xfrm>
          <a:prstGeom prst="rect">
            <a:avLst/>
          </a:prstGeom>
        </p:spPr>
      </p:pic>
    </p:spTree>
    <p:extLst>
      <p:ext uri="{BB962C8B-B14F-4D97-AF65-F5344CB8AC3E}">
        <p14:creationId xmlns:p14="http://schemas.microsoft.com/office/powerpoint/2010/main" val="78948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C0FB9-0B0B-062D-E919-93E9BA3EF7A5}"/>
              </a:ext>
            </a:extLst>
          </p:cNvPr>
          <p:cNvSpPr>
            <a:spLocks noGrp="1"/>
          </p:cNvSpPr>
          <p:nvPr>
            <p:ph type="title"/>
          </p:nvPr>
        </p:nvSpPr>
        <p:spPr/>
        <p:txBody>
          <a:bodyPr/>
          <a:lstStyle/>
          <a:p>
            <a:r>
              <a:rPr lang="es-ES" dirty="0"/>
              <a:t>VRM</a:t>
            </a:r>
          </a:p>
        </p:txBody>
      </p:sp>
      <p:sp>
        <p:nvSpPr>
          <p:cNvPr id="4" name="Marcador de número de diapositiva 3">
            <a:extLst>
              <a:ext uri="{FF2B5EF4-FFF2-40B4-BE49-F238E27FC236}">
                <a16:creationId xmlns:a16="http://schemas.microsoft.com/office/drawing/2014/main" id="{C19E28B6-85AD-EA8D-F50C-0281B1AD9B73}"/>
              </a:ext>
            </a:extLst>
          </p:cNvPr>
          <p:cNvSpPr>
            <a:spLocks noGrp="1"/>
          </p:cNvSpPr>
          <p:nvPr>
            <p:ph type="sldNum" sz="quarter" idx="12"/>
          </p:nvPr>
        </p:nvSpPr>
        <p:spPr/>
        <p:txBody>
          <a:bodyPr/>
          <a:lstStyle/>
          <a:p>
            <a:fld id="{6993356B-10FC-46AF-A724-8FFAD717AC5A}" type="slidenum">
              <a:rPr lang="es-ES" smtClean="0"/>
              <a:t>18</a:t>
            </a:fld>
            <a:endParaRPr lang="es-ES"/>
          </a:p>
        </p:txBody>
      </p:sp>
      <p:pic>
        <p:nvPicPr>
          <p:cNvPr id="6" name="Imagen 5">
            <a:extLst>
              <a:ext uri="{FF2B5EF4-FFF2-40B4-BE49-F238E27FC236}">
                <a16:creationId xmlns:a16="http://schemas.microsoft.com/office/drawing/2014/main" id="{53EA8AA6-8E50-92F4-0CCA-12BBC6F64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697" y="1414009"/>
            <a:ext cx="7168573" cy="4781382"/>
          </a:xfrm>
          <a:prstGeom prst="rect">
            <a:avLst/>
          </a:prstGeom>
        </p:spPr>
      </p:pic>
    </p:spTree>
    <p:extLst>
      <p:ext uri="{BB962C8B-B14F-4D97-AF65-F5344CB8AC3E}">
        <p14:creationId xmlns:p14="http://schemas.microsoft.com/office/powerpoint/2010/main" val="1255725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C416E-374E-8E9E-427F-B31685D60F6F}"/>
              </a:ext>
            </a:extLst>
          </p:cNvPr>
          <p:cNvSpPr>
            <a:spLocks noGrp="1"/>
          </p:cNvSpPr>
          <p:nvPr>
            <p:ph type="title"/>
          </p:nvPr>
        </p:nvSpPr>
        <p:spPr/>
        <p:txBody>
          <a:bodyPr/>
          <a:lstStyle/>
          <a:p>
            <a:r>
              <a:rPr lang="es-ES" dirty="0"/>
              <a:t>El chipset</a:t>
            </a:r>
          </a:p>
        </p:txBody>
      </p:sp>
      <p:sp>
        <p:nvSpPr>
          <p:cNvPr id="3" name="Marcador de contenido 2">
            <a:extLst>
              <a:ext uri="{FF2B5EF4-FFF2-40B4-BE49-F238E27FC236}">
                <a16:creationId xmlns:a16="http://schemas.microsoft.com/office/drawing/2014/main" id="{523247EB-EBED-846F-1FBA-955745DC403A}"/>
              </a:ext>
            </a:extLst>
          </p:cNvPr>
          <p:cNvSpPr>
            <a:spLocks noGrp="1"/>
          </p:cNvSpPr>
          <p:nvPr>
            <p:ph idx="1"/>
          </p:nvPr>
        </p:nvSpPr>
        <p:spPr/>
        <p:txBody>
          <a:bodyPr>
            <a:normAutofit fontScale="70000" lnSpcReduction="20000"/>
          </a:bodyPr>
          <a:lstStyle/>
          <a:p>
            <a:pPr marL="0" indent="0">
              <a:buNone/>
            </a:pPr>
            <a:r>
              <a:rPr lang="es-ES" i="1" dirty="0"/>
              <a:t>Es un conjunto de circuitos integrados (Chips) que ayudan a que el procesador y los componentes del PC se comuniquen con los dispositivos conectados a la placa base y los controlen.</a:t>
            </a:r>
          </a:p>
          <a:p>
            <a:pPr marL="0" indent="0">
              <a:buNone/>
            </a:pPr>
            <a:endParaRPr lang="es-ES" dirty="0"/>
          </a:p>
          <a:p>
            <a:pPr marL="0" indent="0">
              <a:buNone/>
            </a:pPr>
            <a:r>
              <a:rPr lang="es-ES" dirty="0">
                <a:solidFill>
                  <a:schemeClr val="accent1"/>
                </a:solidFill>
              </a:rPr>
              <a:t>Funciones:</a:t>
            </a:r>
          </a:p>
          <a:p>
            <a:r>
              <a:rPr lang="es-ES" dirty="0">
                <a:solidFill>
                  <a:schemeClr val="accent1"/>
                </a:solidFill>
              </a:rPr>
              <a:t>Controla la transmisión de datos, las instrucciones y las señales de control entre la CU y el resto de elementos del sistema.</a:t>
            </a:r>
          </a:p>
          <a:p>
            <a:r>
              <a:rPr lang="es-ES" dirty="0">
                <a:solidFill>
                  <a:schemeClr val="accent1"/>
                </a:solidFill>
              </a:rPr>
              <a:t>Maneja la transferencia de datos entre la CPU, la memoria y los periféricos.</a:t>
            </a:r>
          </a:p>
          <a:p>
            <a:r>
              <a:rPr lang="es-ES" dirty="0">
                <a:solidFill>
                  <a:schemeClr val="accent1"/>
                </a:solidFill>
              </a:rPr>
              <a:t>Ofrece soporte para el bus de expansión.</a:t>
            </a:r>
          </a:p>
          <a:p>
            <a:r>
              <a:rPr lang="es-ES" dirty="0">
                <a:solidFill>
                  <a:schemeClr val="accent1"/>
                </a:solidFill>
              </a:rPr>
              <a:t>Administra la energía</a:t>
            </a:r>
          </a:p>
          <a:p>
            <a:pPr marL="0" indent="0">
              <a:buNone/>
            </a:pPr>
            <a:endParaRPr lang="es-ES" dirty="0"/>
          </a:p>
          <a:p>
            <a:pPr marL="0" indent="0">
              <a:buNone/>
            </a:pPr>
            <a:r>
              <a:rPr lang="es-ES" dirty="0"/>
              <a:t>Se pueden identificar porque llevan un disipador y el nombre del fabricante.</a:t>
            </a:r>
          </a:p>
          <a:p>
            <a:pPr marL="0" indent="0">
              <a:buNone/>
            </a:pPr>
            <a:endParaRPr lang="es-ES" dirty="0"/>
          </a:p>
          <a:p>
            <a:pPr marL="0" indent="0">
              <a:buNone/>
            </a:pPr>
            <a:r>
              <a:rPr lang="es-ES" dirty="0"/>
              <a:t>Los fabricantes actuales: </a:t>
            </a:r>
            <a:r>
              <a:rPr lang="es-ES" i="1" dirty="0"/>
              <a:t>Intel, VIA, </a:t>
            </a:r>
            <a:r>
              <a:rPr lang="es-ES" i="1" dirty="0" err="1"/>
              <a:t>nVidia</a:t>
            </a:r>
            <a:r>
              <a:rPr lang="es-ES" i="1" dirty="0"/>
              <a:t>, AMD…</a:t>
            </a:r>
          </a:p>
        </p:txBody>
      </p:sp>
      <p:sp>
        <p:nvSpPr>
          <p:cNvPr id="4" name="Marcador de número de diapositiva 3">
            <a:extLst>
              <a:ext uri="{FF2B5EF4-FFF2-40B4-BE49-F238E27FC236}">
                <a16:creationId xmlns:a16="http://schemas.microsoft.com/office/drawing/2014/main" id="{E7009150-32E2-74D2-593E-B4A5B1C46A00}"/>
              </a:ext>
            </a:extLst>
          </p:cNvPr>
          <p:cNvSpPr>
            <a:spLocks noGrp="1"/>
          </p:cNvSpPr>
          <p:nvPr>
            <p:ph type="sldNum" sz="quarter" idx="12"/>
          </p:nvPr>
        </p:nvSpPr>
        <p:spPr/>
        <p:txBody>
          <a:bodyPr/>
          <a:lstStyle/>
          <a:p>
            <a:fld id="{6993356B-10FC-46AF-A724-8FFAD717AC5A}" type="slidenum">
              <a:rPr lang="es-ES" smtClean="0"/>
              <a:t>19</a:t>
            </a:fld>
            <a:endParaRPr lang="es-ES"/>
          </a:p>
        </p:txBody>
      </p:sp>
    </p:spTree>
    <p:extLst>
      <p:ext uri="{BB962C8B-B14F-4D97-AF65-F5344CB8AC3E}">
        <p14:creationId xmlns:p14="http://schemas.microsoft.com/office/powerpoint/2010/main" val="341477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74075E-F013-08A8-437E-21C2BE343793}"/>
              </a:ext>
            </a:extLst>
          </p:cNvPr>
          <p:cNvSpPr>
            <a:spLocks noGrp="1"/>
          </p:cNvSpPr>
          <p:nvPr>
            <p:ph type="title"/>
          </p:nvPr>
        </p:nvSpPr>
        <p:spPr/>
        <p:txBody>
          <a:bodyPr/>
          <a:lstStyle/>
          <a:p>
            <a:r>
              <a:rPr lang="es-ES" dirty="0"/>
              <a:t>Contenidos</a:t>
            </a:r>
          </a:p>
        </p:txBody>
      </p:sp>
      <p:sp>
        <p:nvSpPr>
          <p:cNvPr id="3" name="Marcador de contenido 2">
            <a:extLst>
              <a:ext uri="{FF2B5EF4-FFF2-40B4-BE49-F238E27FC236}">
                <a16:creationId xmlns:a16="http://schemas.microsoft.com/office/drawing/2014/main" id="{9C9025C1-D82C-8F51-E055-C5BDEB209026}"/>
              </a:ext>
            </a:extLst>
          </p:cNvPr>
          <p:cNvSpPr>
            <a:spLocks noGrp="1"/>
          </p:cNvSpPr>
          <p:nvPr>
            <p:ph idx="1"/>
          </p:nvPr>
        </p:nvSpPr>
        <p:spPr/>
        <p:txBody>
          <a:bodyPr/>
          <a:lstStyle/>
          <a:p>
            <a:r>
              <a:rPr lang="es-ES" dirty="0"/>
              <a:t>Placa base. </a:t>
            </a:r>
          </a:p>
          <a:p>
            <a:pPr lvl="1"/>
            <a:r>
              <a:rPr lang="es-ES" dirty="0"/>
              <a:t>Formatos, componentes, características, funcionalidad.</a:t>
            </a:r>
          </a:p>
          <a:p>
            <a:r>
              <a:rPr lang="es-ES" dirty="0"/>
              <a:t>Tarjeta gráfica.</a:t>
            </a:r>
          </a:p>
          <a:p>
            <a:pPr lvl="1"/>
            <a:r>
              <a:rPr lang="es-ES" dirty="0"/>
              <a:t>Características.</a:t>
            </a:r>
          </a:p>
          <a:p>
            <a:r>
              <a:rPr lang="es-ES" dirty="0"/>
              <a:t>Buses</a:t>
            </a:r>
          </a:p>
          <a:p>
            <a:pPr lvl="1"/>
            <a:r>
              <a:rPr lang="es-ES" dirty="0"/>
              <a:t>Definición</a:t>
            </a:r>
          </a:p>
          <a:p>
            <a:pPr lvl="1"/>
            <a:r>
              <a:rPr lang="es-ES" dirty="0"/>
              <a:t>Tipos y características</a:t>
            </a:r>
          </a:p>
        </p:txBody>
      </p:sp>
      <p:sp>
        <p:nvSpPr>
          <p:cNvPr id="4" name="Marcador de número de diapositiva 3">
            <a:extLst>
              <a:ext uri="{FF2B5EF4-FFF2-40B4-BE49-F238E27FC236}">
                <a16:creationId xmlns:a16="http://schemas.microsoft.com/office/drawing/2014/main" id="{0ED80BE7-51E6-ADCD-E757-2CFA95F4C39D}"/>
              </a:ext>
            </a:extLst>
          </p:cNvPr>
          <p:cNvSpPr>
            <a:spLocks noGrp="1"/>
          </p:cNvSpPr>
          <p:nvPr>
            <p:ph type="sldNum" sz="quarter" idx="12"/>
          </p:nvPr>
        </p:nvSpPr>
        <p:spPr/>
        <p:txBody>
          <a:bodyPr/>
          <a:lstStyle/>
          <a:p>
            <a:fld id="{6993356B-10FC-46AF-A724-8FFAD717AC5A}" type="slidenum">
              <a:rPr lang="es-ES" smtClean="0"/>
              <a:t>2</a:t>
            </a:fld>
            <a:endParaRPr lang="es-ES"/>
          </a:p>
        </p:txBody>
      </p:sp>
    </p:spTree>
    <p:extLst>
      <p:ext uri="{BB962C8B-B14F-4D97-AF65-F5344CB8AC3E}">
        <p14:creationId xmlns:p14="http://schemas.microsoft.com/office/powerpoint/2010/main" val="2385322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09301B83-FFB1-DDF6-0AD5-7A38104AE1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2369" y="3332517"/>
            <a:ext cx="5681297" cy="3304428"/>
          </a:xfrm>
        </p:spPr>
      </p:pic>
      <p:sp>
        <p:nvSpPr>
          <p:cNvPr id="4" name="Marcador de número de diapositiva 3">
            <a:extLst>
              <a:ext uri="{FF2B5EF4-FFF2-40B4-BE49-F238E27FC236}">
                <a16:creationId xmlns:a16="http://schemas.microsoft.com/office/drawing/2014/main" id="{421169DA-5B1C-5A6A-B5DC-967A0424C331}"/>
              </a:ext>
            </a:extLst>
          </p:cNvPr>
          <p:cNvSpPr>
            <a:spLocks noGrp="1"/>
          </p:cNvSpPr>
          <p:nvPr>
            <p:ph type="sldNum" sz="quarter" idx="12"/>
          </p:nvPr>
        </p:nvSpPr>
        <p:spPr/>
        <p:txBody>
          <a:bodyPr/>
          <a:lstStyle/>
          <a:p>
            <a:fld id="{6993356B-10FC-46AF-A724-8FFAD717AC5A}" type="slidenum">
              <a:rPr lang="es-ES" smtClean="0"/>
              <a:t>20</a:t>
            </a:fld>
            <a:endParaRPr lang="es-ES"/>
          </a:p>
        </p:txBody>
      </p:sp>
      <p:pic>
        <p:nvPicPr>
          <p:cNvPr id="8" name="Imagen 7">
            <a:extLst>
              <a:ext uri="{FF2B5EF4-FFF2-40B4-BE49-F238E27FC236}">
                <a16:creationId xmlns:a16="http://schemas.microsoft.com/office/drawing/2014/main" id="{A51B77D2-283A-822B-C4DD-92899A15B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334" y="221055"/>
            <a:ext cx="5369696" cy="3304428"/>
          </a:xfrm>
          <a:prstGeom prst="rect">
            <a:avLst/>
          </a:prstGeom>
        </p:spPr>
      </p:pic>
    </p:spTree>
    <p:extLst>
      <p:ext uri="{BB962C8B-B14F-4D97-AF65-F5344CB8AC3E}">
        <p14:creationId xmlns:p14="http://schemas.microsoft.com/office/powerpoint/2010/main" val="270822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7FA63503-2C29-EEAD-B64F-4BF8631F1D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6648" y="244444"/>
            <a:ext cx="7145871" cy="6423475"/>
          </a:xfrm>
        </p:spPr>
      </p:pic>
      <p:sp>
        <p:nvSpPr>
          <p:cNvPr id="4" name="Marcador de número de diapositiva 3">
            <a:extLst>
              <a:ext uri="{FF2B5EF4-FFF2-40B4-BE49-F238E27FC236}">
                <a16:creationId xmlns:a16="http://schemas.microsoft.com/office/drawing/2014/main" id="{6898B7BB-FE07-C942-8B71-9A3D3CE4B7C1}"/>
              </a:ext>
            </a:extLst>
          </p:cNvPr>
          <p:cNvSpPr>
            <a:spLocks noGrp="1"/>
          </p:cNvSpPr>
          <p:nvPr>
            <p:ph type="sldNum" sz="quarter" idx="12"/>
          </p:nvPr>
        </p:nvSpPr>
        <p:spPr/>
        <p:txBody>
          <a:bodyPr/>
          <a:lstStyle/>
          <a:p>
            <a:fld id="{6993356B-10FC-46AF-A724-8FFAD717AC5A}" type="slidenum">
              <a:rPr lang="es-ES" smtClean="0"/>
              <a:t>21</a:t>
            </a:fld>
            <a:endParaRPr lang="es-ES"/>
          </a:p>
        </p:txBody>
      </p:sp>
    </p:spTree>
    <p:extLst>
      <p:ext uri="{BB962C8B-B14F-4D97-AF65-F5344CB8AC3E}">
        <p14:creationId xmlns:p14="http://schemas.microsoft.com/office/powerpoint/2010/main" val="1126993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7B61E2-05C4-9985-9D5D-D1CFEE04638D}"/>
              </a:ext>
            </a:extLst>
          </p:cNvPr>
          <p:cNvSpPr>
            <a:spLocks noGrp="1"/>
          </p:cNvSpPr>
          <p:nvPr>
            <p:ph type="title"/>
          </p:nvPr>
        </p:nvSpPr>
        <p:spPr/>
        <p:txBody>
          <a:bodyPr/>
          <a:lstStyle/>
          <a:p>
            <a:r>
              <a:rPr lang="es-ES" dirty="0"/>
              <a:t>Puente Norte</a:t>
            </a:r>
          </a:p>
        </p:txBody>
      </p:sp>
      <p:sp>
        <p:nvSpPr>
          <p:cNvPr id="3" name="Marcador de contenido 2">
            <a:extLst>
              <a:ext uri="{FF2B5EF4-FFF2-40B4-BE49-F238E27FC236}">
                <a16:creationId xmlns:a16="http://schemas.microsoft.com/office/drawing/2014/main" id="{A02098F6-7A14-A489-1BAE-A80B3F958C12}"/>
              </a:ext>
            </a:extLst>
          </p:cNvPr>
          <p:cNvSpPr>
            <a:spLocks noGrp="1"/>
          </p:cNvSpPr>
          <p:nvPr>
            <p:ph idx="1"/>
          </p:nvPr>
        </p:nvSpPr>
        <p:spPr/>
        <p:txBody>
          <a:bodyPr>
            <a:normAutofit fontScale="85000" lnSpcReduction="20000"/>
          </a:bodyPr>
          <a:lstStyle/>
          <a:p>
            <a:pPr marL="0" indent="0">
              <a:buNone/>
            </a:pPr>
            <a:r>
              <a:rPr lang="es-ES" dirty="0"/>
              <a:t>El puente norte se ubica en la parte superior (norte) de la placa, de ahí su nombre. </a:t>
            </a:r>
            <a:br>
              <a:rPr lang="es-ES" dirty="0"/>
            </a:br>
            <a:r>
              <a:rPr lang="es-ES" dirty="0"/>
              <a:t>Está próximo al socket del procesador y a los slots de memoria. </a:t>
            </a:r>
          </a:p>
          <a:p>
            <a:pPr marL="0" indent="0">
              <a:buNone/>
            </a:pPr>
            <a:r>
              <a:rPr lang="es-ES" dirty="0">
                <a:solidFill>
                  <a:schemeClr val="accent1"/>
                </a:solidFill>
              </a:rPr>
              <a:t>Funciones:</a:t>
            </a:r>
          </a:p>
          <a:p>
            <a:r>
              <a:rPr lang="es-ES" dirty="0">
                <a:solidFill>
                  <a:schemeClr val="accent1"/>
                </a:solidFill>
              </a:rPr>
              <a:t>Gestionar la memoria RAM.</a:t>
            </a:r>
          </a:p>
          <a:p>
            <a:r>
              <a:rPr lang="es-ES" dirty="0">
                <a:solidFill>
                  <a:schemeClr val="accent1"/>
                </a:solidFill>
              </a:rPr>
              <a:t>Gestionar los buses gráficos (AGP o PCI-Express).</a:t>
            </a:r>
          </a:p>
          <a:p>
            <a:r>
              <a:rPr lang="es-ES" dirty="0">
                <a:solidFill>
                  <a:schemeClr val="accent1"/>
                </a:solidFill>
              </a:rPr>
              <a:t>Controlar la conexión del FSB (bus que comunica el chipset con el microprocesador)</a:t>
            </a:r>
          </a:p>
          <a:p>
            <a:r>
              <a:rPr lang="es-ES" dirty="0">
                <a:solidFill>
                  <a:schemeClr val="accent1"/>
                </a:solidFill>
              </a:rPr>
              <a:t>Mantener la comunicación con el microprocesador y el puente sur.</a:t>
            </a:r>
          </a:p>
          <a:p>
            <a:pPr marL="0" indent="0">
              <a:buNone/>
            </a:pPr>
            <a:endParaRPr lang="es-ES" dirty="0">
              <a:solidFill>
                <a:schemeClr val="accent1"/>
              </a:solidFill>
            </a:endParaRPr>
          </a:p>
          <a:p>
            <a:pPr marL="0" indent="0">
              <a:buNone/>
            </a:pPr>
            <a:r>
              <a:rPr lang="es-ES" dirty="0"/>
              <a:t>El gran rendimiento al que trabaja este chip hace que alcance altas velocidades y, en consecuencia, altas temperaturas. Por este motivo, suele estar cubierto por un disipador, y puede ir acompañado de un ventilador e incluso llegar a compartir el sistema de refrigeración del microprocesador.</a:t>
            </a:r>
          </a:p>
        </p:txBody>
      </p:sp>
      <p:sp>
        <p:nvSpPr>
          <p:cNvPr id="4" name="Marcador de número de diapositiva 3">
            <a:extLst>
              <a:ext uri="{FF2B5EF4-FFF2-40B4-BE49-F238E27FC236}">
                <a16:creationId xmlns:a16="http://schemas.microsoft.com/office/drawing/2014/main" id="{CCD17707-B1D2-99B1-3C99-2D1BC5639B5D}"/>
              </a:ext>
            </a:extLst>
          </p:cNvPr>
          <p:cNvSpPr>
            <a:spLocks noGrp="1"/>
          </p:cNvSpPr>
          <p:nvPr>
            <p:ph type="sldNum" sz="quarter" idx="12"/>
          </p:nvPr>
        </p:nvSpPr>
        <p:spPr/>
        <p:txBody>
          <a:bodyPr/>
          <a:lstStyle/>
          <a:p>
            <a:fld id="{6993356B-10FC-46AF-A724-8FFAD717AC5A}" type="slidenum">
              <a:rPr lang="es-ES" smtClean="0"/>
              <a:t>22</a:t>
            </a:fld>
            <a:endParaRPr lang="es-ES"/>
          </a:p>
        </p:txBody>
      </p:sp>
    </p:spTree>
    <p:extLst>
      <p:ext uri="{BB962C8B-B14F-4D97-AF65-F5344CB8AC3E}">
        <p14:creationId xmlns:p14="http://schemas.microsoft.com/office/powerpoint/2010/main" val="1224731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ADF562-4052-BA80-7F4E-2E4BBA5684DE}"/>
              </a:ext>
            </a:extLst>
          </p:cNvPr>
          <p:cNvSpPr>
            <a:spLocks noGrp="1"/>
          </p:cNvSpPr>
          <p:nvPr>
            <p:ph type="title"/>
          </p:nvPr>
        </p:nvSpPr>
        <p:spPr/>
        <p:txBody>
          <a:bodyPr/>
          <a:lstStyle/>
          <a:p>
            <a:r>
              <a:rPr lang="es-ES" dirty="0"/>
              <a:t>Puente Sur</a:t>
            </a:r>
          </a:p>
        </p:txBody>
      </p:sp>
      <p:sp>
        <p:nvSpPr>
          <p:cNvPr id="3" name="Marcador de contenido 2">
            <a:extLst>
              <a:ext uri="{FF2B5EF4-FFF2-40B4-BE49-F238E27FC236}">
                <a16:creationId xmlns:a16="http://schemas.microsoft.com/office/drawing/2014/main" id="{32CB3EEA-9765-752B-218A-4026BCD1B1B9}"/>
              </a:ext>
            </a:extLst>
          </p:cNvPr>
          <p:cNvSpPr>
            <a:spLocks noGrp="1"/>
          </p:cNvSpPr>
          <p:nvPr>
            <p:ph idx="1"/>
          </p:nvPr>
        </p:nvSpPr>
        <p:spPr/>
        <p:txBody>
          <a:bodyPr>
            <a:normAutofit fontScale="70000" lnSpcReduction="20000"/>
          </a:bodyPr>
          <a:lstStyle/>
          <a:p>
            <a:pPr marL="0" indent="0">
              <a:buNone/>
            </a:pPr>
            <a:r>
              <a:rPr lang="es-ES" dirty="0"/>
              <a:t>El puente sur se encuentra en la parte inferior (sur) de la placa, próximo a los slots de expansión y a las conexiones de E/S. Este chip controla la gran mayoría de componentes de E/S. </a:t>
            </a:r>
          </a:p>
          <a:p>
            <a:pPr marL="0" indent="0">
              <a:buNone/>
            </a:pPr>
            <a:r>
              <a:rPr lang="es-ES" dirty="0">
                <a:solidFill>
                  <a:schemeClr val="accent1"/>
                </a:solidFill>
              </a:rPr>
              <a:t>Funciones:</a:t>
            </a:r>
          </a:p>
          <a:p>
            <a:r>
              <a:rPr lang="es-ES" dirty="0">
                <a:solidFill>
                  <a:schemeClr val="accent1"/>
                </a:solidFill>
              </a:rPr>
              <a:t>Controlar los chips especializados (audio, SATA, Ethernet, USB, etc.).</a:t>
            </a:r>
          </a:p>
          <a:p>
            <a:r>
              <a:rPr lang="es-ES" dirty="0">
                <a:solidFill>
                  <a:schemeClr val="accent1"/>
                </a:solidFill>
              </a:rPr>
              <a:t>Gestionar los buses ISA y PCI (slots de expansión).</a:t>
            </a:r>
          </a:p>
          <a:p>
            <a:r>
              <a:rPr lang="es-ES" dirty="0">
                <a:solidFill>
                  <a:schemeClr val="accent1"/>
                </a:solidFill>
              </a:rPr>
              <a:t>Controlar el bus LPC (conecta dispositivos de baja velocidad (teclado, ratón…).</a:t>
            </a:r>
          </a:p>
          <a:p>
            <a:r>
              <a:rPr lang="es-ES" dirty="0">
                <a:solidFill>
                  <a:schemeClr val="accent1"/>
                </a:solidFill>
              </a:rPr>
              <a:t>Mantener la comunicación con el puente norte.</a:t>
            </a:r>
          </a:p>
          <a:p>
            <a:pPr marL="0" indent="0">
              <a:buNone/>
            </a:pPr>
            <a:endParaRPr lang="es-ES" dirty="0">
              <a:solidFill>
                <a:schemeClr val="accent1"/>
              </a:solidFill>
            </a:endParaRPr>
          </a:p>
          <a:p>
            <a:pPr marL="0" indent="0">
              <a:buNone/>
            </a:pPr>
            <a:r>
              <a:rPr lang="es-ES" dirty="0"/>
              <a:t>La carga de dispositivos, cada vez mayor, que tiene el puente sur puede propiciar la aparición de cuellos de botella en la comunicación con el puente norte, ya que utiliza el mismo bus para comunicarse con todos. </a:t>
            </a:r>
          </a:p>
          <a:p>
            <a:pPr marL="0" indent="0">
              <a:buNone/>
            </a:pPr>
            <a:r>
              <a:rPr lang="es-ES" dirty="0"/>
              <a:t>Para evitar esto los fabricantes han desarrollado diferentes tecnologías como </a:t>
            </a:r>
            <a:r>
              <a:rPr lang="es-ES" dirty="0" err="1"/>
              <a:t>HyperTransport</a:t>
            </a:r>
            <a:r>
              <a:rPr lang="es-ES" dirty="0"/>
              <a:t>, DMI o V-Link, basadas en la creación de un bus específico de alta velocidad para comunicar ambos puentes.</a:t>
            </a:r>
          </a:p>
        </p:txBody>
      </p:sp>
      <p:sp>
        <p:nvSpPr>
          <p:cNvPr id="4" name="Marcador de número de diapositiva 3">
            <a:extLst>
              <a:ext uri="{FF2B5EF4-FFF2-40B4-BE49-F238E27FC236}">
                <a16:creationId xmlns:a16="http://schemas.microsoft.com/office/drawing/2014/main" id="{6FC17E91-6A17-E68F-076B-09FF494D2BD0}"/>
              </a:ext>
            </a:extLst>
          </p:cNvPr>
          <p:cNvSpPr>
            <a:spLocks noGrp="1"/>
          </p:cNvSpPr>
          <p:nvPr>
            <p:ph type="sldNum" sz="quarter" idx="12"/>
          </p:nvPr>
        </p:nvSpPr>
        <p:spPr/>
        <p:txBody>
          <a:bodyPr/>
          <a:lstStyle/>
          <a:p>
            <a:fld id="{6993356B-10FC-46AF-A724-8FFAD717AC5A}" type="slidenum">
              <a:rPr lang="es-ES" smtClean="0"/>
              <a:t>23</a:t>
            </a:fld>
            <a:endParaRPr lang="es-ES"/>
          </a:p>
        </p:txBody>
      </p:sp>
    </p:spTree>
    <p:extLst>
      <p:ext uri="{BB962C8B-B14F-4D97-AF65-F5344CB8AC3E}">
        <p14:creationId xmlns:p14="http://schemas.microsoft.com/office/powerpoint/2010/main" val="2854711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68579CF5-C15A-C7C0-6FB6-57336B218A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50" y="0"/>
            <a:ext cx="4264181" cy="6611133"/>
          </a:xfrm>
        </p:spPr>
      </p:pic>
      <p:sp>
        <p:nvSpPr>
          <p:cNvPr id="4" name="Marcador de número de diapositiva 3">
            <a:extLst>
              <a:ext uri="{FF2B5EF4-FFF2-40B4-BE49-F238E27FC236}">
                <a16:creationId xmlns:a16="http://schemas.microsoft.com/office/drawing/2014/main" id="{EEF6039F-3EEF-4544-E6C7-EFCE9ACF845F}"/>
              </a:ext>
            </a:extLst>
          </p:cNvPr>
          <p:cNvSpPr>
            <a:spLocks noGrp="1"/>
          </p:cNvSpPr>
          <p:nvPr>
            <p:ph type="sldNum" sz="quarter" idx="12"/>
          </p:nvPr>
        </p:nvSpPr>
        <p:spPr/>
        <p:txBody>
          <a:bodyPr/>
          <a:lstStyle/>
          <a:p>
            <a:fld id="{6993356B-10FC-46AF-A724-8FFAD717AC5A}" type="slidenum">
              <a:rPr lang="es-ES" smtClean="0"/>
              <a:t>24</a:t>
            </a:fld>
            <a:endParaRPr lang="es-ES"/>
          </a:p>
        </p:txBody>
      </p:sp>
      <p:pic>
        <p:nvPicPr>
          <p:cNvPr id="8" name="Imagen 7">
            <a:extLst>
              <a:ext uri="{FF2B5EF4-FFF2-40B4-BE49-F238E27FC236}">
                <a16:creationId xmlns:a16="http://schemas.microsoft.com/office/drawing/2014/main" id="{625C4601-CE34-25FB-3C41-E6FCAD9A5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017" y="585894"/>
            <a:ext cx="5389394" cy="5389394"/>
          </a:xfrm>
          <a:prstGeom prst="rect">
            <a:avLst/>
          </a:prstGeom>
          <a:ln w="12700">
            <a:solidFill>
              <a:schemeClr val="tx1"/>
            </a:solidFill>
          </a:ln>
        </p:spPr>
      </p:pic>
      <p:sp>
        <p:nvSpPr>
          <p:cNvPr id="9" name="CuadroTexto 8">
            <a:extLst>
              <a:ext uri="{FF2B5EF4-FFF2-40B4-BE49-F238E27FC236}">
                <a16:creationId xmlns:a16="http://schemas.microsoft.com/office/drawing/2014/main" id="{86C7D08A-4C41-0145-98BD-7D11E83C2074}"/>
              </a:ext>
            </a:extLst>
          </p:cNvPr>
          <p:cNvSpPr txBox="1"/>
          <p:nvPr/>
        </p:nvSpPr>
        <p:spPr>
          <a:xfrm>
            <a:off x="4762123" y="6611133"/>
            <a:ext cx="5984843" cy="307777"/>
          </a:xfrm>
          <a:prstGeom prst="rect">
            <a:avLst/>
          </a:prstGeom>
          <a:noFill/>
        </p:spPr>
        <p:txBody>
          <a:bodyPr wrap="none" rtlCol="0">
            <a:spAutoFit/>
          </a:bodyPr>
          <a:lstStyle/>
          <a:p>
            <a:r>
              <a:rPr lang="es-ES" sz="1400" dirty="0"/>
              <a:t>https://www.ticarte.com/contenido/chipset-y-bus-del-sistema-en-la-placa-base</a:t>
            </a:r>
          </a:p>
        </p:txBody>
      </p:sp>
    </p:spTree>
    <p:extLst>
      <p:ext uri="{BB962C8B-B14F-4D97-AF65-F5344CB8AC3E}">
        <p14:creationId xmlns:p14="http://schemas.microsoft.com/office/powerpoint/2010/main" val="5219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9C950AD-A7E1-33AF-E480-DAA0CC05F4B5}"/>
              </a:ext>
            </a:extLst>
          </p:cNvPr>
          <p:cNvSpPr>
            <a:spLocks noGrp="1"/>
          </p:cNvSpPr>
          <p:nvPr>
            <p:ph idx="1"/>
          </p:nvPr>
        </p:nvSpPr>
        <p:spPr>
          <a:xfrm>
            <a:off x="838200" y="1253331"/>
            <a:ext cx="10515600" cy="4351338"/>
          </a:xfrm>
        </p:spPr>
        <p:txBody>
          <a:bodyPr>
            <a:normAutofit/>
          </a:bodyPr>
          <a:lstStyle/>
          <a:p>
            <a:pPr marL="0" indent="0">
              <a:buNone/>
            </a:pPr>
            <a:r>
              <a:rPr lang="es-ES" dirty="0">
                <a:effectLst/>
                <a:latin typeface="arial" panose="020B0604020202020204" pitchFamily="34" charset="0"/>
              </a:rPr>
              <a:t>El chipset y la placa base no son lo mismo. </a:t>
            </a:r>
          </a:p>
          <a:p>
            <a:pPr marL="457200" lvl="1" indent="0">
              <a:buNone/>
            </a:pPr>
            <a:r>
              <a:rPr lang="es-ES" dirty="0">
                <a:effectLst/>
                <a:latin typeface="arial" panose="020B0604020202020204" pitchFamily="34" charset="0"/>
              </a:rPr>
              <a:t>Sin embargo, un conjunto de chips es parte de una placa base y determina qué componentes admite la placa base. </a:t>
            </a:r>
          </a:p>
          <a:p>
            <a:pPr marL="0" indent="0">
              <a:buNone/>
            </a:pPr>
            <a:r>
              <a:rPr lang="es-ES" dirty="0">
                <a:effectLst/>
                <a:latin typeface="arial" panose="020B0604020202020204" pitchFamily="34" charset="0"/>
              </a:rPr>
              <a:t>De la calidad y características del chipset dependerán:</a:t>
            </a:r>
            <a:endParaRPr lang="es-ES" dirty="0"/>
          </a:p>
          <a:p>
            <a:pPr>
              <a:buFont typeface="Arial" panose="020B0604020202020204" pitchFamily="34" charset="0"/>
              <a:buChar char="•"/>
            </a:pPr>
            <a:r>
              <a:rPr lang="es-ES" sz="2400" dirty="0">
                <a:solidFill>
                  <a:schemeClr val="bg1">
                    <a:lumMod val="50000"/>
                  </a:schemeClr>
                </a:solidFill>
              </a:rPr>
              <a:t>Obtener o no el máximo rendimiento del microprocesador.</a:t>
            </a:r>
          </a:p>
          <a:p>
            <a:pPr lvl="1"/>
            <a:r>
              <a:rPr lang="es-ES" sz="2000" dirty="0">
                <a:solidFill>
                  <a:schemeClr val="bg1">
                    <a:lumMod val="50000"/>
                  </a:schemeClr>
                </a:solidFill>
              </a:rPr>
              <a:t>Número y tipo de microprocesador soportado.</a:t>
            </a:r>
            <a:endParaRPr lang="es-ES" sz="2400" dirty="0">
              <a:solidFill>
                <a:schemeClr val="bg1">
                  <a:lumMod val="50000"/>
                </a:schemeClr>
              </a:solidFill>
            </a:endParaRPr>
          </a:p>
          <a:p>
            <a:pPr>
              <a:buFont typeface="Arial" panose="020B0604020202020204" pitchFamily="34" charset="0"/>
              <a:buChar char="•"/>
            </a:pPr>
            <a:r>
              <a:rPr lang="es-ES" sz="2400" dirty="0">
                <a:solidFill>
                  <a:schemeClr val="bg1">
                    <a:lumMod val="50000"/>
                  </a:schemeClr>
                </a:solidFill>
              </a:rPr>
              <a:t>Las posibilidades de actualización del ordenador.</a:t>
            </a:r>
          </a:p>
          <a:p>
            <a:pPr lvl="1"/>
            <a:r>
              <a:rPr lang="es-ES" sz="2000" dirty="0">
                <a:solidFill>
                  <a:schemeClr val="bg1">
                    <a:lumMod val="50000"/>
                  </a:schemeClr>
                </a:solidFill>
              </a:rPr>
              <a:t>Número y tamaño máximo de los módulos de memoria RAM.</a:t>
            </a:r>
            <a:endParaRPr lang="es-ES" sz="2400" dirty="0">
              <a:solidFill>
                <a:schemeClr val="bg1">
                  <a:lumMod val="50000"/>
                </a:schemeClr>
              </a:solidFill>
            </a:endParaRPr>
          </a:p>
          <a:p>
            <a:pPr>
              <a:buFont typeface="Arial" panose="020B0604020202020204" pitchFamily="34" charset="0"/>
              <a:buChar char="•"/>
            </a:pPr>
            <a:r>
              <a:rPr lang="es-ES" sz="2400" dirty="0">
                <a:solidFill>
                  <a:schemeClr val="bg1">
                    <a:lumMod val="50000"/>
                  </a:schemeClr>
                </a:solidFill>
              </a:rPr>
              <a:t>El uso de ciertas tecnologías avanzadas: </a:t>
            </a:r>
            <a:br>
              <a:rPr lang="es-ES" sz="2400" dirty="0">
                <a:solidFill>
                  <a:schemeClr val="bg1">
                    <a:lumMod val="50000"/>
                  </a:schemeClr>
                </a:solidFill>
              </a:rPr>
            </a:br>
            <a:r>
              <a:rPr lang="es-ES" sz="2400" dirty="0">
                <a:solidFill>
                  <a:schemeClr val="bg1">
                    <a:lumMod val="50000"/>
                  </a:schemeClr>
                </a:solidFill>
              </a:rPr>
              <a:t>memorias, periféricos, etc...</a:t>
            </a:r>
          </a:p>
          <a:p>
            <a:pPr>
              <a:buFont typeface="Arial" panose="020B0604020202020204" pitchFamily="34" charset="0"/>
              <a:buChar char="•"/>
            </a:pPr>
            <a:endParaRPr lang="es-ES" sz="2400" dirty="0">
              <a:solidFill>
                <a:schemeClr val="bg1">
                  <a:lumMod val="50000"/>
                </a:schemeClr>
              </a:solidFill>
            </a:endParaRPr>
          </a:p>
          <a:p>
            <a:pPr marL="0" indent="0">
              <a:buNone/>
            </a:pPr>
            <a:endParaRPr lang="es-ES" dirty="0"/>
          </a:p>
        </p:txBody>
      </p:sp>
      <p:sp>
        <p:nvSpPr>
          <p:cNvPr id="4" name="Marcador de número de diapositiva 3">
            <a:extLst>
              <a:ext uri="{FF2B5EF4-FFF2-40B4-BE49-F238E27FC236}">
                <a16:creationId xmlns:a16="http://schemas.microsoft.com/office/drawing/2014/main" id="{B0BDF1B4-18D1-80BD-0E52-84C6AB6C4A5A}"/>
              </a:ext>
            </a:extLst>
          </p:cNvPr>
          <p:cNvSpPr>
            <a:spLocks noGrp="1"/>
          </p:cNvSpPr>
          <p:nvPr>
            <p:ph type="sldNum" sz="quarter" idx="12"/>
          </p:nvPr>
        </p:nvSpPr>
        <p:spPr/>
        <p:txBody>
          <a:bodyPr/>
          <a:lstStyle/>
          <a:p>
            <a:fld id="{6993356B-10FC-46AF-A724-8FFAD717AC5A}" type="slidenum">
              <a:rPr lang="es-ES" smtClean="0"/>
              <a:t>25</a:t>
            </a:fld>
            <a:endParaRPr lang="es-ES"/>
          </a:p>
        </p:txBody>
      </p:sp>
    </p:spTree>
    <p:extLst>
      <p:ext uri="{BB962C8B-B14F-4D97-AF65-F5344CB8AC3E}">
        <p14:creationId xmlns:p14="http://schemas.microsoft.com/office/powerpoint/2010/main" val="140829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38420-452B-7215-0CE9-379F973A2CD6}"/>
              </a:ext>
            </a:extLst>
          </p:cNvPr>
          <p:cNvSpPr>
            <a:spLocks noGrp="1"/>
          </p:cNvSpPr>
          <p:nvPr>
            <p:ph type="title"/>
          </p:nvPr>
        </p:nvSpPr>
        <p:spPr/>
        <p:txBody>
          <a:bodyPr/>
          <a:lstStyle/>
          <a:p>
            <a:r>
              <a:rPr lang="es-ES" dirty="0"/>
              <a:t>Pero, actualmente…</a:t>
            </a:r>
          </a:p>
        </p:txBody>
      </p:sp>
      <p:sp>
        <p:nvSpPr>
          <p:cNvPr id="3" name="Marcador de contenido 2">
            <a:extLst>
              <a:ext uri="{FF2B5EF4-FFF2-40B4-BE49-F238E27FC236}">
                <a16:creationId xmlns:a16="http://schemas.microsoft.com/office/drawing/2014/main" id="{1E970687-F35B-CD9B-942A-FE37C7A26471}"/>
              </a:ext>
            </a:extLst>
          </p:cNvPr>
          <p:cNvSpPr>
            <a:spLocks noGrp="1"/>
          </p:cNvSpPr>
          <p:nvPr>
            <p:ph idx="1"/>
          </p:nvPr>
        </p:nvSpPr>
        <p:spPr>
          <a:xfrm>
            <a:off x="480965" y="1847850"/>
            <a:ext cx="11230069" cy="4351338"/>
          </a:xfrm>
        </p:spPr>
        <p:txBody>
          <a:bodyPr>
            <a:normAutofit/>
          </a:bodyPr>
          <a:lstStyle/>
          <a:p>
            <a:pPr marL="0" indent="0">
              <a:buNone/>
            </a:pPr>
            <a:r>
              <a:rPr lang="es-ES" dirty="0"/>
              <a:t>El avance de los microprocesadores ha hecho que se rediseñe el chipset:</a:t>
            </a:r>
          </a:p>
          <a:p>
            <a:pPr marL="0" indent="0">
              <a:buNone/>
            </a:pPr>
            <a:endParaRPr lang="es-ES" dirty="0"/>
          </a:p>
          <a:p>
            <a:r>
              <a:rPr lang="es-ES" dirty="0"/>
              <a:t>El puente norte desaparece.</a:t>
            </a:r>
            <a:br>
              <a:rPr lang="es-ES" dirty="0"/>
            </a:br>
            <a:r>
              <a:rPr lang="es-ES" dirty="0"/>
              <a:t>La mayoría de las funciones pasan al microprocesador.</a:t>
            </a:r>
          </a:p>
          <a:p>
            <a:r>
              <a:rPr lang="es-ES" dirty="0"/>
              <a:t>Se crea el chip PCH que sustituye al puente sur.</a:t>
            </a:r>
          </a:p>
        </p:txBody>
      </p:sp>
      <p:sp>
        <p:nvSpPr>
          <p:cNvPr id="4" name="Marcador de número de diapositiva 3">
            <a:extLst>
              <a:ext uri="{FF2B5EF4-FFF2-40B4-BE49-F238E27FC236}">
                <a16:creationId xmlns:a16="http://schemas.microsoft.com/office/drawing/2014/main" id="{3CCDD319-79F0-D832-F82C-70A6BE653EF1}"/>
              </a:ext>
            </a:extLst>
          </p:cNvPr>
          <p:cNvSpPr>
            <a:spLocks noGrp="1"/>
          </p:cNvSpPr>
          <p:nvPr>
            <p:ph type="sldNum" sz="quarter" idx="12"/>
          </p:nvPr>
        </p:nvSpPr>
        <p:spPr/>
        <p:txBody>
          <a:bodyPr/>
          <a:lstStyle/>
          <a:p>
            <a:fld id="{6993356B-10FC-46AF-A724-8FFAD717AC5A}" type="slidenum">
              <a:rPr lang="es-ES" smtClean="0"/>
              <a:t>26</a:t>
            </a:fld>
            <a:endParaRPr lang="es-ES"/>
          </a:p>
        </p:txBody>
      </p:sp>
    </p:spTree>
    <p:extLst>
      <p:ext uri="{BB962C8B-B14F-4D97-AF65-F5344CB8AC3E}">
        <p14:creationId xmlns:p14="http://schemas.microsoft.com/office/powerpoint/2010/main" val="124875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C5223D-4802-F433-BDF1-4BBF755D8DF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238E21BC-4CC5-1B97-EC9B-E10A85AABAD8}"/>
              </a:ext>
            </a:extLst>
          </p:cNvPr>
          <p:cNvSpPr>
            <a:spLocks noGrp="1"/>
          </p:cNvSpPr>
          <p:nvPr>
            <p:ph type="sldNum" sz="quarter" idx="12"/>
          </p:nvPr>
        </p:nvSpPr>
        <p:spPr/>
        <p:txBody>
          <a:bodyPr/>
          <a:lstStyle/>
          <a:p>
            <a:fld id="{6993356B-10FC-46AF-A724-8FFAD717AC5A}" type="slidenum">
              <a:rPr lang="es-ES" smtClean="0"/>
              <a:t>27</a:t>
            </a:fld>
            <a:endParaRPr lang="es-ES"/>
          </a:p>
        </p:txBody>
      </p:sp>
      <p:pic>
        <p:nvPicPr>
          <p:cNvPr id="6" name="Imagen 5">
            <a:extLst>
              <a:ext uri="{FF2B5EF4-FFF2-40B4-BE49-F238E27FC236}">
                <a16:creationId xmlns:a16="http://schemas.microsoft.com/office/drawing/2014/main" id="{5AC09C29-017A-5338-C320-AB1CBB04E135}"/>
              </a:ext>
            </a:extLst>
          </p:cNvPr>
          <p:cNvPicPr>
            <a:picLocks noChangeAspect="1"/>
          </p:cNvPicPr>
          <p:nvPr/>
        </p:nvPicPr>
        <p:blipFill>
          <a:blip r:embed="rId2"/>
          <a:stretch>
            <a:fillRect/>
          </a:stretch>
        </p:blipFill>
        <p:spPr>
          <a:xfrm>
            <a:off x="838200" y="681037"/>
            <a:ext cx="10610661" cy="4740933"/>
          </a:xfrm>
          <a:prstGeom prst="rect">
            <a:avLst/>
          </a:prstGeom>
        </p:spPr>
      </p:pic>
    </p:spTree>
    <p:extLst>
      <p:ext uri="{BB962C8B-B14F-4D97-AF65-F5344CB8AC3E}">
        <p14:creationId xmlns:p14="http://schemas.microsoft.com/office/powerpoint/2010/main" val="2757181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1C483-2E19-01BE-3D38-87E0C72FF00C}"/>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51E9DBC4-F07C-E3C0-B86E-3AFDCE27B1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312" y="208953"/>
            <a:ext cx="10781696" cy="6040438"/>
          </a:xfrm>
        </p:spPr>
      </p:pic>
      <p:sp>
        <p:nvSpPr>
          <p:cNvPr id="4" name="Marcador de número de diapositiva 3">
            <a:extLst>
              <a:ext uri="{FF2B5EF4-FFF2-40B4-BE49-F238E27FC236}">
                <a16:creationId xmlns:a16="http://schemas.microsoft.com/office/drawing/2014/main" id="{682CB137-2255-18C4-8BA4-C330C0B4AC97}"/>
              </a:ext>
            </a:extLst>
          </p:cNvPr>
          <p:cNvSpPr>
            <a:spLocks noGrp="1"/>
          </p:cNvSpPr>
          <p:nvPr>
            <p:ph type="sldNum" sz="quarter" idx="12"/>
          </p:nvPr>
        </p:nvSpPr>
        <p:spPr/>
        <p:txBody>
          <a:bodyPr/>
          <a:lstStyle/>
          <a:p>
            <a:fld id="{6993356B-10FC-46AF-A724-8FFAD717AC5A}" type="slidenum">
              <a:rPr lang="es-ES" smtClean="0"/>
              <a:t>28</a:t>
            </a:fld>
            <a:endParaRPr lang="es-ES"/>
          </a:p>
        </p:txBody>
      </p:sp>
    </p:spTree>
    <p:extLst>
      <p:ext uri="{BB962C8B-B14F-4D97-AF65-F5344CB8AC3E}">
        <p14:creationId xmlns:p14="http://schemas.microsoft.com/office/powerpoint/2010/main" val="1051921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D645D-0FD2-EE6F-75B1-EDB9D0BDB757}"/>
              </a:ext>
            </a:extLst>
          </p:cNvPr>
          <p:cNvSpPr>
            <a:spLocks noGrp="1"/>
          </p:cNvSpPr>
          <p:nvPr>
            <p:ph type="title"/>
          </p:nvPr>
        </p:nvSpPr>
        <p:spPr/>
        <p:txBody>
          <a:bodyPr/>
          <a:lstStyle/>
          <a:p>
            <a:r>
              <a:rPr lang="es-ES" dirty="0"/>
              <a:t>Bus del sistema</a:t>
            </a:r>
          </a:p>
        </p:txBody>
      </p:sp>
      <p:sp>
        <p:nvSpPr>
          <p:cNvPr id="3" name="Marcador de contenido 2">
            <a:extLst>
              <a:ext uri="{FF2B5EF4-FFF2-40B4-BE49-F238E27FC236}">
                <a16:creationId xmlns:a16="http://schemas.microsoft.com/office/drawing/2014/main" id="{360857B0-163F-6A4F-708C-3A674320EB3A}"/>
              </a:ext>
            </a:extLst>
          </p:cNvPr>
          <p:cNvSpPr>
            <a:spLocks noGrp="1"/>
          </p:cNvSpPr>
          <p:nvPr>
            <p:ph idx="1"/>
          </p:nvPr>
        </p:nvSpPr>
        <p:spPr>
          <a:xfrm>
            <a:off x="838200" y="1825626"/>
            <a:ext cx="10515600" cy="564490"/>
          </a:xfrm>
        </p:spPr>
        <p:txBody>
          <a:bodyPr numCol="2"/>
          <a:lstStyle/>
          <a:p>
            <a:r>
              <a:rPr lang="es-ES" dirty="0"/>
              <a:t>Qué es FSB?</a:t>
            </a:r>
          </a:p>
          <a:p>
            <a:r>
              <a:rPr lang="es-ES" dirty="0"/>
              <a:t>Qué es DMI?</a:t>
            </a:r>
          </a:p>
        </p:txBody>
      </p:sp>
      <p:sp>
        <p:nvSpPr>
          <p:cNvPr id="4" name="Marcador de número de diapositiva 3">
            <a:extLst>
              <a:ext uri="{FF2B5EF4-FFF2-40B4-BE49-F238E27FC236}">
                <a16:creationId xmlns:a16="http://schemas.microsoft.com/office/drawing/2014/main" id="{24C46242-286E-BFFA-BA51-412A29D5E6E0}"/>
              </a:ext>
            </a:extLst>
          </p:cNvPr>
          <p:cNvSpPr>
            <a:spLocks noGrp="1"/>
          </p:cNvSpPr>
          <p:nvPr>
            <p:ph type="sldNum" sz="quarter" idx="12"/>
          </p:nvPr>
        </p:nvSpPr>
        <p:spPr/>
        <p:txBody>
          <a:bodyPr/>
          <a:lstStyle/>
          <a:p>
            <a:fld id="{6993356B-10FC-46AF-A724-8FFAD717AC5A}" type="slidenum">
              <a:rPr lang="es-ES" smtClean="0"/>
              <a:t>29</a:t>
            </a:fld>
            <a:endParaRPr lang="es-ES"/>
          </a:p>
        </p:txBody>
      </p:sp>
      <p:pic>
        <p:nvPicPr>
          <p:cNvPr id="6" name="Imagen 5">
            <a:extLst>
              <a:ext uri="{FF2B5EF4-FFF2-40B4-BE49-F238E27FC236}">
                <a16:creationId xmlns:a16="http://schemas.microsoft.com/office/drawing/2014/main" id="{1945F972-E500-C218-146F-D9E3CD95D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76" y="2107871"/>
            <a:ext cx="2954024" cy="4085352"/>
          </a:xfrm>
          <a:prstGeom prst="rect">
            <a:avLst/>
          </a:prstGeom>
        </p:spPr>
      </p:pic>
      <p:pic>
        <p:nvPicPr>
          <p:cNvPr id="8" name="Imagen 7">
            <a:extLst>
              <a:ext uri="{FF2B5EF4-FFF2-40B4-BE49-F238E27FC236}">
                <a16:creationId xmlns:a16="http://schemas.microsoft.com/office/drawing/2014/main" id="{46004A32-D95C-7FD0-957B-3DC3695B5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685" y="2209988"/>
            <a:ext cx="2890650" cy="4083812"/>
          </a:xfrm>
          <a:prstGeom prst="rect">
            <a:avLst/>
          </a:prstGeom>
        </p:spPr>
      </p:pic>
      <p:sp>
        <p:nvSpPr>
          <p:cNvPr id="9" name="CuadroTexto 8">
            <a:extLst>
              <a:ext uri="{FF2B5EF4-FFF2-40B4-BE49-F238E27FC236}">
                <a16:creationId xmlns:a16="http://schemas.microsoft.com/office/drawing/2014/main" id="{8A361208-886E-FA9A-6F7C-9340C762BBC9}"/>
              </a:ext>
            </a:extLst>
          </p:cNvPr>
          <p:cNvSpPr txBox="1"/>
          <p:nvPr/>
        </p:nvSpPr>
        <p:spPr>
          <a:xfrm>
            <a:off x="190123" y="6572819"/>
            <a:ext cx="5429307" cy="307777"/>
          </a:xfrm>
          <a:prstGeom prst="rect">
            <a:avLst/>
          </a:prstGeom>
          <a:noFill/>
        </p:spPr>
        <p:txBody>
          <a:bodyPr wrap="none" rtlCol="0">
            <a:spAutoFit/>
          </a:bodyPr>
          <a:lstStyle/>
          <a:p>
            <a:r>
              <a:rPr lang="es-ES" sz="1400" dirty="0"/>
              <a:t>https://www.doctoresdelpc.com/noticias/diferencia-entre-el-fsb-y-dmi/</a:t>
            </a:r>
          </a:p>
        </p:txBody>
      </p:sp>
    </p:spTree>
    <p:extLst>
      <p:ext uri="{BB962C8B-B14F-4D97-AF65-F5344CB8AC3E}">
        <p14:creationId xmlns:p14="http://schemas.microsoft.com/office/powerpoint/2010/main" val="4191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7F3A14-1196-6E32-E4C4-7E7A67574B64}"/>
              </a:ext>
            </a:extLst>
          </p:cNvPr>
          <p:cNvSpPr>
            <a:spLocks noGrp="1"/>
          </p:cNvSpPr>
          <p:nvPr>
            <p:ph type="title"/>
          </p:nvPr>
        </p:nvSpPr>
        <p:spPr/>
        <p:txBody>
          <a:bodyPr/>
          <a:lstStyle/>
          <a:p>
            <a:r>
              <a:rPr lang="es-ES" dirty="0"/>
              <a:t>Qué es una placa base</a:t>
            </a:r>
          </a:p>
        </p:txBody>
      </p:sp>
      <p:pic>
        <p:nvPicPr>
          <p:cNvPr id="6" name="Marcador de contenido 5">
            <a:extLst>
              <a:ext uri="{FF2B5EF4-FFF2-40B4-BE49-F238E27FC236}">
                <a16:creationId xmlns:a16="http://schemas.microsoft.com/office/drawing/2014/main" id="{052DD698-B31C-DFB3-6FBE-11CBBC2D27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2" y="3255264"/>
            <a:ext cx="3437889" cy="3388776"/>
          </a:xfrm>
        </p:spPr>
      </p:pic>
      <p:sp>
        <p:nvSpPr>
          <p:cNvPr id="4" name="Marcador de número de diapositiva 3">
            <a:extLst>
              <a:ext uri="{FF2B5EF4-FFF2-40B4-BE49-F238E27FC236}">
                <a16:creationId xmlns:a16="http://schemas.microsoft.com/office/drawing/2014/main" id="{411C420B-EE26-3375-D698-F66D85794960}"/>
              </a:ext>
            </a:extLst>
          </p:cNvPr>
          <p:cNvSpPr>
            <a:spLocks noGrp="1"/>
          </p:cNvSpPr>
          <p:nvPr>
            <p:ph type="sldNum" sz="quarter" idx="12"/>
          </p:nvPr>
        </p:nvSpPr>
        <p:spPr/>
        <p:txBody>
          <a:bodyPr/>
          <a:lstStyle/>
          <a:p>
            <a:fld id="{6993356B-10FC-46AF-A724-8FFAD717AC5A}" type="slidenum">
              <a:rPr lang="es-ES" smtClean="0"/>
              <a:t>3</a:t>
            </a:fld>
            <a:endParaRPr lang="es-ES"/>
          </a:p>
        </p:txBody>
      </p:sp>
      <p:sp>
        <p:nvSpPr>
          <p:cNvPr id="7" name="CuadroTexto 6">
            <a:extLst>
              <a:ext uri="{FF2B5EF4-FFF2-40B4-BE49-F238E27FC236}">
                <a16:creationId xmlns:a16="http://schemas.microsoft.com/office/drawing/2014/main" id="{31FBD61E-FAA2-4300-F511-53260E125377}"/>
              </a:ext>
            </a:extLst>
          </p:cNvPr>
          <p:cNvSpPr txBox="1"/>
          <p:nvPr/>
        </p:nvSpPr>
        <p:spPr>
          <a:xfrm>
            <a:off x="4809744" y="1755648"/>
            <a:ext cx="7077456" cy="1200329"/>
          </a:xfrm>
          <a:prstGeom prst="rect">
            <a:avLst/>
          </a:prstGeom>
          <a:noFill/>
        </p:spPr>
        <p:txBody>
          <a:bodyPr wrap="square" rtlCol="0">
            <a:spAutoFit/>
          </a:bodyPr>
          <a:lstStyle/>
          <a:p>
            <a:r>
              <a:rPr lang="es-ES" dirty="0"/>
              <a:t>Placa base o </a:t>
            </a:r>
            <a:r>
              <a:rPr lang="es-ES" i="1" dirty="0"/>
              <a:t>tarjeta madre /</a:t>
            </a:r>
            <a:r>
              <a:rPr lang="es-ES" dirty="0"/>
              <a:t>  </a:t>
            </a:r>
            <a:r>
              <a:rPr lang="es-ES" i="1" dirty="0" err="1"/>
              <a:t>motherboard</a:t>
            </a:r>
            <a:r>
              <a:rPr lang="es-ES" dirty="0"/>
              <a:t> / </a:t>
            </a:r>
            <a:r>
              <a:rPr lang="es-ES" i="1" dirty="0" err="1"/>
              <a:t>mainboard</a:t>
            </a:r>
            <a:br>
              <a:rPr lang="es-ES" dirty="0"/>
            </a:br>
            <a:endParaRPr lang="es-ES" dirty="0"/>
          </a:p>
          <a:p>
            <a:pPr lvl="1"/>
            <a:r>
              <a:rPr lang="es-ES" dirty="0"/>
              <a:t>es una tarjeta de circuito impreso </a:t>
            </a:r>
          </a:p>
          <a:p>
            <a:pPr lvl="1"/>
            <a:r>
              <a:rPr lang="es-ES" dirty="0"/>
              <a:t>que permite la integración de todos los componentes del ordenador</a:t>
            </a:r>
          </a:p>
        </p:txBody>
      </p:sp>
      <p:sp>
        <p:nvSpPr>
          <p:cNvPr id="8" name="CuadroTexto 7">
            <a:extLst>
              <a:ext uri="{FF2B5EF4-FFF2-40B4-BE49-F238E27FC236}">
                <a16:creationId xmlns:a16="http://schemas.microsoft.com/office/drawing/2014/main" id="{041B2EC5-7677-042E-684A-FB1EC9408128}"/>
              </a:ext>
            </a:extLst>
          </p:cNvPr>
          <p:cNvSpPr txBox="1"/>
          <p:nvPr/>
        </p:nvSpPr>
        <p:spPr>
          <a:xfrm>
            <a:off x="4724400" y="3255264"/>
            <a:ext cx="6629400" cy="1200329"/>
          </a:xfrm>
          <a:prstGeom prst="rect">
            <a:avLst/>
          </a:prstGeom>
          <a:noFill/>
        </p:spPr>
        <p:txBody>
          <a:bodyPr wrap="square" rtlCol="0">
            <a:spAutoFit/>
          </a:bodyPr>
          <a:lstStyle/>
          <a:p>
            <a:r>
              <a:rPr lang="es-ES" dirty="0"/>
              <a:t>Tiene los conectores necesarios </a:t>
            </a:r>
          </a:p>
          <a:p>
            <a:r>
              <a:rPr lang="es-ES" dirty="0"/>
              <a:t>- para el procesador</a:t>
            </a:r>
          </a:p>
          <a:p>
            <a:r>
              <a:rPr lang="es-ES" dirty="0"/>
              <a:t>- para la memoria RAM</a:t>
            </a:r>
          </a:p>
          <a:p>
            <a:r>
              <a:rPr lang="es-ES" dirty="0"/>
              <a:t>- otras tarjetas (como la tarjeta de video o la tarjeta de red)</a:t>
            </a:r>
          </a:p>
        </p:txBody>
      </p:sp>
      <p:sp>
        <p:nvSpPr>
          <p:cNvPr id="9" name="CuadroTexto 8">
            <a:extLst>
              <a:ext uri="{FF2B5EF4-FFF2-40B4-BE49-F238E27FC236}">
                <a16:creationId xmlns:a16="http://schemas.microsoft.com/office/drawing/2014/main" id="{07AFBAFD-6AC3-0E76-7BD2-2599283FDEE4}"/>
              </a:ext>
            </a:extLst>
          </p:cNvPr>
          <p:cNvSpPr txBox="1"/>
          <p:nvPr/>
        </p:nvSpPr>
        <p:spPr>
          <a:xfrm>
            <a:off x="4724400" y="4819840"/>
            <a:ext cx="6629400" cy="1200329"/>
          </a:xfrm>
          <a:prstGeom prst="rect">
            <a:avLst/>
          </a:prstGeom>
          <a:noFill/>
        </p:spPr>
        <p:txBody>
          <a:bodyPr wrap="square" rtlCol="0">
            <a:spAutoFit/>
          </a:bodyPr>
          <a:lstStyle/>
          <a:p>
            <a:r>
              <a:rPr lang="es-ES" dirty="0"/>
              <a:t>Alberga, además</a:t>
            </a:r>
          </a:p>
          <a:p>
            <a:r>
              <a:rPr lang="es-ES" dirty="0"/>
              <a:t>- chipsets</a:t>
            </a:r>
          </a:p>
          <a:p>
            <a:r>
              <a:rPr lang="es-ES" dirty="0"/>
              <a:t>- BIOS</a:t>
            </a:r>
          </a:p>
          <a:p>
            <a:r>
              <a:rPr lang="es-ES" dirty="0"/>
              <a:t>- buses de comunicación</a:t>
            </a:r>
          </a:p>
        </p:txBody>
      </p:sp>
    </p:spTree>
    <p:extLst>
      <p:ext uri="{BB962C8B-B14F-4D97-AF65-F5344CB8AC3E}">
        <p14:creationId xmlns:p14="http://schemas.microsoft.com/office/powerpoint/2010/main" val="28384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D645D-0FD2-EE6F-75B1-EDB9D0BDB757}"/>
              </a:ext>
            </a:extLst>
          </p:cNvPr>
          <p:cNvSpPr>
            <a:spLocks noGrp="1"/>
          </p:cNvSpPr>
          <p:nvPr>
            <p:ph type="title"/>
          </p:nvPr>
        </p:nvSpPr>
        <p:spPr/>
        <p:txBody>
          <a:bodyPr/>
          <a:lstStyle/>
          <a:p>
            <a:r>
              <a:rPr lang="es-ES" dirty="0"/>
              <a:t>Bus del sistema</a:t>
            </a:r>
          </a:p>
        </p:txBody>
      </p:sp>
      <p:sp>
        <p:nvSpPr>
          <p:cNvPr id="3" name="Marcador de contenido 2">
            <a:extLst>
              <a:ext uri="{FF2B5EF4-FFF2-40B4-BE49-F238E27FC236}">
                <a16:creationId xmlns:a16="http://schemas.microsoft.com/office/drawing/2014/main" id="{360857B0-163F-6A4F-708C-3A674320EB3A}"/>
              </a:ext>
            </a:extLst>
          </p:cNvPr>
          <p:cNvSpPr>
            <a:spLocks noGrp="1"/>
          </p:cNvSpPr>
          <p:nvPr>
            <p:ph idx="1"/>
          </p:nvPr>
        </p:nvSpPr>
        <p:spPr>
          <a:xfrm>
            <a:off x="543208" y="1825626"/>
            <a:ext cx="11443580" cy="4330730"/>
          </a:xfrm>
        </p:spPr>
        <p:txBody>
          <a:bodyPr numCol="1">
            <a:normAutofit fontScale="55000" lnSpcReduction="20000"/>
          </a:bodyPr>
          <a:lstStyle/>
          <a:p>
            <a:pPr marL="0" indent="0">
              <a:buNone/>
            </a:pPr>
            <a:r>
              <a:rPr lang="es-ES" dirty="0"/>
              <a:t>Es el canal utilizado para la comunicación del chipset con el resto de componentes del sistema. </a:t>
            </a:r>
            <a:br>
              <a:rPr lang="es-ES" dirty="0"/>
            </a:br>
            <a:r>
              <a:rPr lang="es-ES" dirty="0"/>
              <a:t>Físicamente se trata de conexiones impresas sobre la placa base.</a:t>
            </a:r>
          </a:p>
          <a:p>
            <a:pPr marL="0" indent="0">
              <a:buNone/>
            </a:pPr>
            <a:r>
              <a:rPr lang="es-ES" dirty="0"/>
              <a:t>En el mercado nos encontramos diferentes implementaciones del bus del sistema:</a:t>
            </a:r>
          </a:p>
          <a:p>
            <a:pPr>
              <a:buFont typeface="Arial" panose="020B0604020202020204" pitchFamily="34" charset="0"/>
              <a:buChar char="•"/>
            </a:pPr>
            <a:r>
              <a:rPr lang="es-ES" b="1" dirty="0"/>
              <a:t>FSB (Front </a:t>
            </a:r>
            <a:r>
              <a:rPr lang="es-ES" b="1" dirty="0" err="1"/>
              <a:t>Side</a:t>
            </a:r>
            <a:r>
              <a:rPr lang="es-ES" b="1" dirty="0"/>
              <a:t> Bus)</a:t>
            </a:r>
            <a:r>
              <a:rPr lang="es-ES" dirty="0"/>
              <a:t>: Es el bus que utilizaban procesadores Intel antiguos (como los Core 2 </a:t>
            </a:r>
            <a:r>
              <a:rPr lang="es-ES" dirty="0" err="1"/>
              <a:t>Duo</a:t>
            </a:r>
            <a:r>
              <a:rPr lang="es-ES" dirty="0"/>
              <a:t> o los </a:t>
            </a:r>
            <a:r>
              <a:rPr lang="es-ES" dirty="0" err="1"/>
              <a:t>Atom</a:t>
            </a:r>
            <a:r>
              <a:rPr lang="es-ES" dirty="0"/>
              <a:t>). </a:t>
            </a:r>
            <a:br>
              <a:rPr lang="es-ES" dirty="0"/>
            </a:br>
            <a:r>
              <a:rPr lang="es-ES" dirty="0"/>
              <a:t>Es un bus paralelo </a:t>
            </a:r>
            <a:r>
              <a:rPr lang="es-ES" dirty="0">
                <a:sym typeface="Wingdings" panose="05000000000000000000" pitchFamily="2" charset="2"/>
              </a:rPr>
              <a:t></a:t>
            </a:r>
            <a:r>
              <a:rPr lang="es-ES" dirty="0"/>
              <a:t> cada uno de los elementos conectados tiene que esperar a que los otros acaben sus comunicaciones para poder usarlo. En cuanto la velocidad de las memorias RAM y de las tarjetas gráficas empezaron a subir, el rendimiento empezó a disminuir debido a los cuellos de botella que se provocaban en él.</a:t>
            </a:r>
          </a:p>
          <a:p>
            <a:pPr>
              <a:buFont typeface="Arial" panose="020B0604020202020204" pitchFamily="34" charset="0"/>
              <a:buChar char="•"/>
            </a:pPr>
            <a:r>
              <a:rPr lang="es-ES" b="1" dirty="0"/>
              <a:t>HT (</a:t>
            </a:r>
            <a:r>
              <a:rPr lang="es-ES" b="1" dirty="0" err="1"/>
              <a:t>HyperTransport</a:t>
            </a:r>
            <a:r>
              <a:rPr lang="es-ES" b="1" dirty="0"/>
              <a:t>)</a:t>
            </a:r>
            <a:r>
              <a:rPr lang="es-ES" dirty="0"/>
              <a:t>: Se puede encontrar tanto en equipos de AMD, como de </a:t>
            </a:r>
            <a:r>
              <a:rPr lang="es-ES" dirty="0" err="1"/>
              <a:t>Nvidia</a:t>
            </a:r>
            <a:r>
              <a:rPr lang="es-ES" dirty="0"/>
              <a:t>, o Apple. </a:t>
            </a:r>
            <a:br>
              <a:rPr lang="es-ES" dirty="0"/>
            </a:br>
            <a:r>
              <a:rPr lang="es-ES" dirty="0"/>
              <a:t>AMD decide incluir el controlador de memoria dentro del microprocesador y debido a esto descargó el bus de un gran trasiego de información.</a:t>
            </a:r>
          </a:p>
          <a:p>
            <a:pPr>
              <a:buFont typeface="Arial" panose="020B0604020202020204" pitchFamily="34" charset="0"/>
              <a:buChar char="•"/>
            </a:pPr>
            <a:r>
              <a:rPr lang="es-ES" b="1" dirty="0"/>
              <a:t>DMI (Direct Media Interface)</a:t>
            </a:r>
            <a:r>
              <a:rPr lang="es-ES" dirty="0"/>
              <a:t>: Es la respuesta de Intel al </a:t>
            </a:r>
            <a:r>
              <a:rPr lang="es-ES" dirty="0" err="1"/>
              <a:t>HyperTransport</a:t>
            </a:r>
            <a:r>
              <a:rPr lang="es-ES" dirty="0"/>
              <a:t> de AMD. </a:t>
            </a:r>
            <a:br>
              <a:rPr lang="es-ES" dirty="0"/>
            </a:br>
            <a:r>
              <a:rPr lang="es-ES" dirty="0"/>
              <a:t>Intel incluyó el controlador de memoria dentro del procesador y así poder acceder a la misma de una manera más directa.</a:t>
            </a:r>
          </a:p>
          <a:p>
            <a:pPr>
              <a:buFont typeface="Arial" panose="020B0604020202020204" pitchFamily="34" charset="0"/>
              <a:buChar char="•"/>
            </a:pPr>
            <a:r>
              <a:rPr lang="es-ES" b="1" dirty="0"/>
              <a:t>QPI (Quick </a:t>
            </a:r>
            <a:r>
              <a:rPr lang="es-ES" b="1" dirty="0" err="1"/>
              <a:t>Path</a:t>
            </a:r>
            <a:r>
              <a:rPr lang="es-ES" b="1" dirty="0"/>
              <a:t> </a:t>
            </a:r>
            <a:r>
              <a:rPr lang="es-ES" b="1" dirty="0" err="1"/>
              <a:t>Interconnet</a:t>
            </a:r>
            <a:r>
              <a:rPr lang="es-ES" b="1" dirty="0"/>
              <a:t>)</a:t>
            </a:r>
            <a:r>
              <a:rPr lang="es-ES" dirty="0"/>
              <a:t>: Surge para cubrir básicamente dos tipos de configuraciones: equipos que utilizan varias tarjetas gráficas en los cuales el controlador PCIe no esta dentro del procesador y equipos con varios procesadores en la misma placa base. </a:t>
            </a:r>
            <a:br>
              <a:rPr lang="es-ES" dirty="0"/>
            </a:br>
            <a:r>
              <a:rPr lang="es-ES" dirty="0"/>
              <a:t>Para esto, se hace necesario tener un gran ancho de banda de salida desde la CPU.</a:t>
            </a:r>
          </a:p>
          <a:p>
            <a:pPr>
              <a:buFont typeface="Arial" panose="020B0604020202020204" pitchFamily="34" charset="0"/>
              <a:buChar char="•"/>
            </a:pPr>
            <a:r>
              <a:rPr lang="es-ES" b="1" dirty="0"/>
              <a:t>FDI (Flexible </a:t>
            </a:r>
            <a:r>
              <a:rPr lang="es-ES" b="1" dirty="0" err="1"/>
              <a:t>Display</a:t>
            </a:r>
            <a:r>
              <a:rPr lang="es-ES" b="1" dirty="0"/>
              <a:t> Interface)</a:t>
            </a:r>
            <a:r>
              <a:rPr lang="es-ES" dirty="0"/>
              <a:t>: Este bus surge del hecho de tener una tarjeta gráfica integrada en el propio procesador. </a:t>
            </a:r>
            <a:br>
              <a:rPr lang="es-ES" dirty="0"/>
            </a:br>
            <a:r>
              <a:rPr lang="es-ES" dirty="0"/>
              <a:t>Ahora necesitamos llevar los gráficos desde el procesador a la pantalla a través de las salidas de video de la placa base. </a:t>
            </a:r>
            <a:br>
              <a:rPr lang="es-ES" dirty="0"/>
            </a:br>
            <a:r>
              <a:rPr lang="es-ES" dirty="0"/>
              <a:t>Este enlace lleva esos datos desde el procesador hasta las partes del chipset encargadas de darte este servicio.</a:t>
            </a:r>
          </a:p>
          <a:p>
            <a:pPr marL="0" indent="0">
              <a:buNone/>
            </a:pPr>
            <a:endParaRPr lang="es-ES" dirty="0"/>
          </a:p>
        </p:txBody>
      </p:sp>
      <p:sp>
        <p:nvSpPr>
          <p:cNvPr id="4" name="Marcador de número de diapositiva 3">
            <a:extLst>
              <a:ext uri="{FF2B5EF4-FFF2-40B4-BE49-F238E27FC236}">
                <a16:creationId xmlns:a16="http://schemas.microsoft.com/office/drawing/2014/main" id="{24C46242-286E-BFFA-BA51-412A29D5E6E0}"/>
              </a:ext>
            </a:extLst>
          </p:cNvPr>
          <p:cNvSpPr>
            <a:spLocks noGrp="1"/>
          </p:cNvSpPr>
          <p:nvPr>
            <p:ph type="sldNum" sz="quarter" idx="12"/>
          </p:nvPr>
        </p:nvSpPr>
        <p:spPr/>
        <p:txBody>
          <a:bodyPr/>
          <a:lstStyle/>
          <a:p>
            <a:fld id="{6993356B-10FC-46AF-A724-8FFAD717AC5A}" type="slidenum">
              <a:rPr lang="es-ES" smtClean="0"/>
              <a:t>30</a:t>
            </a:fld>
            <a:endParaRPr lang="es-ES"/>
          </a:p>
        </p:txBody>
      </p:sp>
      <p:sp>
        <p:nvSpPr>
          <p:cNvPr id="5" name="CuadroTexto 4">
            <a:extLst>
              <a:ext uri="{FF2B5EF4-FFF2-40B4-BE49-F238E27FC236}">
                <a16:creationId xmlns:a16="http://schemas.microsoft.com/office/drawing/2014/main" id="{A2CA45EF-4D3E-C3F7-197E-8870B560DD4B}"/>
              </a:ext>
            </a:extLst>
          </p:cNvPr>
          <p:cNvSpPr txBox="1"/>
          <p:nvPr/>
        </p:nvSpPr>
        <p:spPr>
          <a:xfrm>
            <a:off x="271604" y="6527549"/>
            <a:ext cx="5984843" cy="307777"/>
          </a:xfrm>
          <a:prstGeom prst="rect">
            <a:avLst/>
          </a:prstGeom>
          <a:noFill/>
        </p:spPr>
        <p:txBody>
          <a:bodyPr wrap="none" rtlCol="0">
            <a:spAutoFit/>
          </a:bodyPr>
          <a:lstStyle/>
          <a:p>
            <a:r>
              <a:rPr lang="es-ES" sz="1400" dirty="0"/>
              <a:t>https://www.ticarte.com/contenido/chipset-y-bus-del-sistema-en-la-placa-base</a:t>
            </a:r>
          </a:p>
        </p:txBody>
      </p:sp>
      <p:pic>
        <p:nvPicPr>
          <p:cNvPr id="7" name="Imagen 6">
            <a:extLst>
              <a:ext uri="{FF2B5EF4-FFF2-40B4-BE49-F238E27FC236}">
                <a16:creationId xmlns:a16="http://schemas.microsoft.com/office/drawing/2014/main" id="{A6FB5203-5F12-74A4-9F9E-91EC3C227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4710" y="0"/>
            <a:ext cx="3829050" cy="2133600"/>
          </a:xfrm>
          <a:prstGeom prst="rect">
            <a:avLst/>
          </a:prstGeom>
        </p:spPr>
      </p:pic>
    </p:spTree>
    <p:extLst>
      <p:ext uri="{BB962C8B-B14F-4D97-AF65-F5344CB8AC3E}">
        <p14:creationId xmlns:p14="http://schemas.microsoft.com/office/powerpoint/2010/main" val="3289252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CB483-D3F0-F35D-162E-E7C467CF9BB9}"/>
              </a:ext>
            </a:extLst>
          </p:cNvPr>
          <p:cNvSpPr>
            <a:spLocks noGrp="1"/>
          </p:cNvSpPr>
          <p:nvPr>
            <p:ph type="title"/>
          </p:nvPr>
        </p:nvSpPr>
        <p:spPr/>
        <p:txBody>
          <a:bodyPr/>
          <a:lstStyle/>
          <a:p>
            <a:r>
              <a:rPr lang="es-ES" dirty="0"/>
              <a:t>Memoria en la placa base</a:t>
            </a:r>
          </a:p>
        </p:txBody>
      </p:sp>
      <p:sp>
        <p:nvSpPr>
          <p:cNvPr id="3" name="Marcador de contenido 2">
            <a:extLst>
              <a:ext uri="{FF2B5EF4-FFF2-40B4-BE49-F238E27FC236}">
                <a16:creationId xmlns:a16="http://schemas.microsoft.com/office/drawing/2014/main" id="{CA8BDA26-C46F-BC10-A75C-1F23B60E84C0}"/>
              </a:ext>
            </a:extLst>
          </p:cNvPr>
          <p:cNvSpPr>
            <a:spLocks noGrp="1"/>
          </p:cNvSpPr>
          <p:nvPr>
            <p:ph idx="1"/>
          </p:nvPr>
        </p:nvSpPr>
        <p:spPr>
          <a:xfrm>
            <a:off x="838200" y="1825625"/>
            <a:ext cx="4213634" cy="4351338"/>
          </a:xfrm>
        </p:spPr>
        <p:txBody>
          <a:bodyPr/>
          <a:lstStyle/>
          <a:p>
            <a:r>
              <a:rPr lang="es-ES" dirty="0"/>
              <a:t>Ranuras SIMM</a:t>
            </a:r>
          </a:p>
          <a:p>
            <a:endParaRPr lang="es-ES" dirty="0"/>
          </a:p>
          <a:p>
            <a:endParaRPr lang="es-ES" dirty="0"/>
          </a:p>
          <a:p>
            <a:r>
              <a:rPr lang="es-ES" dirty="0"/>
              <a:t>Ranuras DIMM</a:t>
            </a:r>
          </a:p>
          <a:p>
            <a:endParaRPr lang="es-ES" dirty="0"/>
          </a:p>
          <a:p>
            <a:endParaRPr lang="es-ES" dirty="0"/>
          </a:p>
          <a:p>
            <a:endParaRPr lang="es-ES" dirty="0"/>
          </a:p>
          <a:p>
            <a:r>
              <a:rPr lang="es-ES" dirty="0"/>
              <a:t>SODIMM </a:t>
            </a:r>
          </a:p>
        </p:txBody>
      </p:sp>
      <p:sp>
        <p:nvSpPr>
          <p:cNvPr id="4" name="Marcador de número de diapositiva 3">
            <a:extLst>
              <a:ext uri="{FF2B5EF4-FFF2-40B4-BE49-F238E27FC236}">
                <a16:creationId xmlns:a16="http://schemas.microsoft.com/office/drawing/2014/main" id="{ECD4B748-1E61-DDB0-6AC1-55B2F6428FEF}"/>
              </a:ext>
            </a:extLst>
          </p:cNvPr>
          <p:cNvSpPr>
            <a:spLocks noGrp="1"/>
          </p:cNvSpPr>
          <p:nvPr>
            <p:ph type="sldNum" sz="quarter" idx="12"/>
          </p:nvPr>
        </p:nvSpPr>
        <p:spPr/>
        <p:txBody>
          <a:bodyPr/>
          <a:lstStyle/>
          <a:p>
            <a:fld id="{6993356B-10FC-46AF-A724-8FFAD717AC5A}" type="slidenum">
              <a:rPr lang="es-ES" smtClean="0"/>
              <a:t>31</a:t>
            </a:fld>
            <a:endParaRPr lang="es-ES"/>
          </a:p>
        </p:txBody>
      </p:sp>
      <p:pic>
        <p:nvPicPr>
          <p:cNvPr id="6" name="Imagen 5">
            <a:extLst>
              <a:ext uri="{FF2B5EF4-FFF2-40B4-BE49-F238E27FC236}">
                <a16:creationId xmlns:a16="http://schemas.microsoft.com/office/drawing/2014/main" id="{F35F62CB-1A53-0B8C-7EF8-A10C9E694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755" y="1608342"/>
            <a:ext cx="3319344" cy="1062430"/>
          </a:xfrm>
          <a:prstGeom prst="rect">
            <a:avLst/>
          </a:prstGeom>
        </p:spPr>
      </p:pic>
      <p:pic>
        <p:nvPicPr>
          <p:cNvPr id="8" name="Imagen 7">
            <a:extLst>
              <a:ext uri="{FF2B5EF4-FFF2-40B4-BE49-F238E27FC236}">
                <a16:creationId xmlns:a16="http://schemas.microsoft.com/office/drawing/2014/main" id="{259D9F5C-BD49-A4DE-4939-E9E8071D9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426" y="2805709"/>
            <a:ext cx="3406672" cy="1998581"/>
          </a:xfrm>
          <a:prstGeom prst="rect">
            <a:avLst/>
          </a:prstGeom>
        </p:spPr>
      </p:pic>
      <p:sp>
        <p:nvSpPr>
          <p:cNvPr id="9" name="Marcador de contenido 2">
            <a:extLst>
              <a:ext uri="{FF2B5EF4-FFF2-40B4-BE49-F238E27FC236}">
                <a16:creationId xmlns:a16="http://schemas.microsoft.com/office/drawing/2014/main" id="{B61A4F95-BEEF-7FC3-0131-FE3A88402DA9}"/>
              </a:ext>
            </a:extLst>
          </p:cNvPr>
          <p:cNvSpPr txBox="1">
            <a:spLocks/>
          </p:cNvSpPr>
          <p:nvPr/>
        </p:nvSpPr>
        <p:spPr>
          <a:xfrm>
            <a:off x="7875383" y="1825625"/>
            <a:ext cx="4213634"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bg1">
                    <a:lumMod val="50000"/>
                  </a:schemeClr>
                </a:solidFill>
              </a:rPr>
              <a:t>Obsoletas</a:t>
            </a:r>
          </a:p>
          <a:p>
            <a:pPr marL="0" indent="0">
              <a:buNone/>
            </a:pPr>
            <a:endParaRPr lang="es-ES" dirty="0"/>
          </a:p>
          <a:p>
            <a:pPr marL="0" indent="0">
              <a:buNone/>
            </a:pPr>
            <a:endParaRPr lang="es-ES" dirty="0"/>
          </a:p>
          <a:p>
            <a:pPr>
              <a:buFont typeface="Arial" panose="020B0604020202020204" pitchFamily="34" charset="0"/>
              <a:buChar char="•"/>
            </a:pPr>
            <a:r>
              <a:rPr lang="pt-BR" dirty="0" err="1">
                <a:solidFill>
                  <a:schemeClr val="accent1"/>
                </a:solidFill>
              </a:rPr>
              <a:t>Ranura</a:t>
            </a:r>
            <a:r>
              <a:rPr lang="pt-BR" dirty="0">
                <a:solidFill>
                  <a:schemeClr val="accent1"/>
                </a:solidFill>
              </a:rPr>
              <a:t> DIMM de 168 </a:t>
            </a:r>
            <a:r>
              <a:rPr lang="pt-BR" dirty="0" err="1">
                <a:solidFill>
                  <a:schemeClr val="accent1"/>
                </a:solidFill>
              </a:rPr>
              <a:t>contactos</a:t>
            </a:r>
            <a:r>
              <a:rPr lang="pt-BR" dirty="0">
                <a:solidFill>
                  <a:schemeClr val="accent1"/>
                </a:solidFill>
              </a:rPr>
              <a:t>, para memorias SDRAM.</a:t>
            </a:r>
          </a:p>
          <a:p>
            <a:pPr>
              <a:buFont typeface="Arial" panose="020B0604020202020204" pitchFamily="34" charset="0"/>
              <a:buChar char="•"/>
            </a:pPr>
            <a:r>
              <a:rPr lang="pt-BR" dirty="0" err="1">
                <a:solidFill>
                  <a:schemeClr val="accent1"/>
                </a:solidFill>
              </a:rPr>
              <a:t>Ranura</a:t>
            </a:r>
            <a:r>
              <a:rPr lang="pt-BR" dirty="0">
                <a:solidFill>
                  <a:schemeClr val="accent1"/>
                </a:solidFill>
              </a:rPr>
              <a:t> DIMM de 184 </a:t>
            </a:r>
            <a:r>
              <a:rPr lang="pt-BR" dirty="0" err="1">
                <a:solidFill>
                  <a:schemeClr val="accent1"/>
                </a:solidFill>
              </a:rPr>
              <a:t>contactos</a:t>
            </a:r>
            <a:r>
              <a:rPr lang="pt-BR" dirty="0">
                <a:solidFill>
                  <a:schemeClr val="accent1"/>
                </a:solidFill>
              </a:rPr>
              <a:t>, para memorias DDR.</a:t>
            </a:r>
          </a:p>
          <a:p>
            <a:pPr>
              <a:buFont typeface="Arial" panose="020B0604020202020204" pitchFamily="34" charset="0"/>
              <a:buChar char="•"/>
            </a:pPr>
            <a:r>
              <a:rPr lang="pt-BR" dirty="0" err="1">
                <a:solidFill>
                  <a:schemeClr val="accent1"/>
                </a:solidFill>
              </a:rPr>
              <a:t>Ranura</a:t>
            </a:r>
            <a:r>
              <a:rPr lang="pt-BR" dirty="0">
                <a:solidFill>
                  <a:schemeClr val="accent1"/>
                </a:solidFill>
              </a:rPr>
              <a:t> DIMM de 240 </a:t>
            </a:r>
            <a:r>
              <a:rPr lang="pt-BR" dirty="0" err="1">
                <a:solidFill>
                  <a:schemeClr val="accent1"/>
                </a:solidFill>
              </a:rPr>
              <a:t>contactos</a:t>
            </a:r>
            <a:r>
              <a:rPr lang="pt-BR" dirty="0">
                <a:solidFill>
                  <a:schemeClr val="accent1"/>
                </a:solidFill>
              </a:rPr>
              <a:t>, para memorias DDR2 o DDR3.</a:t>
            </a:r>
          </a:p>
          <a:p>
            <a:pPr>
              <a:buFont typeface="Arial" panose="020B0604020202020204" pitchFamily="34" charset="0"/>
              <a:buChar char="•"/>
            </a:pPr>
            <a:r>
              <a:rPr lang="pt-BR" dirty="0" err="1">
                <a:solidFill>
                  <a:schemeClr val="accent1"/>
                </a:solidFill>
              </a:rPr>
              <a:t>Ranura</a:t>
            </a:r>
            <a:r>
              <a:rPr lang="pt-BR" dirty="0">
                <a:solidFill>
                  <a:schemeClr val="accent1"/>
                </a:solidFill>
              </a:rPr>
              <a:t> DIMM de 288 </a:t>
            </a:r>
            <a:r>
              <a:rPr lang="pt-BR" dirty="0" err="1">
                <a:solidFill>
                  <a:schemeClr val="accent1"/>
                </a:solidFill>
              </a:rPr>
              <a:t>contactos</a:t>
            </a:r>
            <a:r>
              <a:rPr lang="pt-BR" dirty="0">
                <a:solidFill>
                  <a:schemeClr val="accent1"/>
                </a:solidFill>
              </a:rPr>
              <a:t>, para memorias DDR4 o DDR5.</a:t>
            </a:r>
            <a:endParaRPr lang="es-ES" dirty="0">
              <a:solidFill>
                <a:schemeClr val="accent1"/>
              </a:solidFill>
            </a:endParaRPr>
          </a:p>
        </p:txBody>
      </p:sp>
      <p:pic>
        <p:nvPicPr>
          <p:cNvPr id="13" name="Imagen 12">
            <a:extLst>
              <a:ext uri="{FF2B5EF4-FFF2-40B4-BE49-F238E27FC236}">
                <a16:creationId xmlns:a16="http://schemas.microsoft.com/office/drawing/2014/main" id="{9AD2EB81-1D7B-1026-D311-97C912D7E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9232" y="4995793"/>
            <a:ext cx="2582878" cy="1752052"/>
          </a:xfrm>
          <a:prstGeom prst="rect">
            <a:avLst/>
          </a:prstGeom>
        </p:spPr>
      </p:pic>
    </p:spTree>
    <p:extLst>
      <p:ext uri="{BB962C8B-B14F-4D97-AF65-F5344CB8AC3E}">
        <p14:creationId xmlns:p14="http://schemas.microsoft.com/office/powerpoint/2010/main" val="163766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5A8667-BDA4-48EB-12E9-C913EDFD6F8C}"/>
              </a:ext>
            </a:extLst>
          </p:cNvPr>
          <p:cNvSpPr>
            <a:spLocks noGrp="1"/>
          </p:cNvSpPr>
          <p:nvPr>
            <p:ph type="title"/>
          </p:nvPr>
        </p:nvSpPr>
        <p:spPr/>
        <p:txBody>
          <a:bodyPr/>
          <a:lstStyle/>
          <a:p>
            <a:r>
              <a:rPr lang="es-ES" dirty="0"/>
              <a:t>Canales de memoria</a:t>
            </a:r>
          </a:p>
        </p:txBody>
      </p:sp>
      <p:sp>
        <p:nvSpPr>
          <p:cNvPr id="3" name="Marcador de contenido 2">
            <a:extLst>
              <a:ext uri="{FF2B5EF4-FFF2-40B4-BE49-F238E27FC236}">
                <a16:creationId xmlns:a16="http://schemas.microsoft.com/office/drawing/2014/main" id="{5AB3DC83-6A86-E829-D662-21F7CBCA34F9}"/>
              </a:ext>
            </a:extLst>
          </p:cNvPr>
          <p:cNvSpPr>
            <a:spLocks noGrp="1"/>
          </p:cNvSpPr>
          <p:nvPr>
            <p:ph idx="1"/>
          </p:nvPr>
        </p:nvSpPr>
        <p:spPr/>
        <p:txBody>
          <a:bodyPr/>
          <a:lstStyle/>
          <a:p>
            <a:pPr marL="0" indent="0">
              <a:buNone/>
            </a:pPr>
            <a:r>
              <a:rPr lang="es-ES" sz="2400" dirty="0"/>
              <a:t>El chipset, en concreto el </a:t>
            </a:r>
            <a:r>
              <a:rPr lang="es-ES" sz="2400" dirty="0" err="1"/>
              <a:t>Northbridge</a:t>
            </a:r>
            <a:r>
              <a:rPr lang="es-ES" sz="2400" dirty="0"/>
              <a:t>, puede incluir un controlador específico que permite </a:t>
            </a:r>
            <a:r>
              <a:rPr lang="es-ES" sz="2400" dirty="0">
                <a:highlight>
                  <a:srgbClr val="FFFF00"/>
                </a:highlight>
              </a:rPr>
              <a:t>acceder a diferentes módulos de memoria al mismo tiempo</a:t>
            </a:r>
            <a:r>
              <a:rPr lang="es-ES" sz="2400" dirty="0"/>
              <a:t>, y así realizar operaciones de lectura y/o escritura en todos ellos. </a:t>
            </a:r>
          </a:p>
          <a:p>
            <a:pPr marL="0" indent="0">
              <a:buNone/>
            </a:pPr>
            <a:r>
              <a:rPr lang="es-ES" sz="2400" dirty="0"/>
              <a:t>Según el número de módulos de memoria a los que se pueda acceder se denomina:</a:t>
            </a:r>
          </a:p>
          <a:p>
            <a:pPr>
              <a:buFont typeface="Arial" panose="020B0604020202020204" pitchFamily="34" charset="0"/>
              <a:buChar char="•"/>
            </a:pPr>
            <a:r>
              <a:rPr lang="es-ES" b="1" dirty="0"/>
              <a:t>Dual </a:t>
            </a:r>
            <a:r>
              <a:rPr lang="es-ES" b="1" dirty="0" err="1"/>
              <a:t>Channel</a:t>
            </a:r>
            <a:r>
              <a:rPr lang="es-ES" dirty="0"/>
              <a:t>: acceso del chipset a dos módulos de memoria al mismo tiempo para leer y/o escribir.</a:t>
            </a:r>
          </a:p>
          <a:p>
            <a:pPr>
              <a:buFont typeface="Arial" panose="020B0604020202020204" pitchFamily="34" charset="0"/>
              <a:buChar char="•"/>
            </a:pPr>
            <a:r>
              <a:rPr lang="es-ES" b="1" dirty="0" err="1"/>
              <a:t>Quad</a:t>
            </a:r>
            <a:r>
              <a:rPr lang="es-ES" b="1" dirty="0"/>
              <a:t> </a:t>
            </a:r>
            <a:r>
              <a:rPr lang="es-ES" b="1" dirty="0" err="1"/>
              <a:t>Channel</a:t>
            </a:r>
            <a:r>
              <a:rPr lang="es-ES" dirty="0"/>
              <a:t>: acceso del chipset a cuatro módulos de memoria al mismo tiempo para leer y/o escribir.</a:t>
            </a:r>
          </a:p>
          <a:p>
            <a:pPr marL="0" indent="0">
              <a:buNone/>
            </a:pPr>
            <a:endParaRPr lang="es-ES" dirty="0"/>
          </a:p>
        </p:txBody>
      </p:sp>
      <p:sp>
        <p:nvSpPr>
          <p:cNvPr id="4" name="Marcador de número de diapositiva 3">
            <a:extLst>
              <a:ext uri="{FF2B5EF4-FFF2-40B4-BE49-F238E27FC236}">
                <a16:creationId xmlns:a16="http://schemas.microsoft.com/office/drawing/2014/main" id="{BBC8AE77-F4FD-2F42-6F1F-24296E2EDFAB}"/>
              </a:ext>
            </a:extLst>
          </p:cNvPr>
          <p:cNvSpPr>
            <a:spLocks noGrp="1"/>
          </p:cNvSpPr>
          <p:nvPr>
            <p:ph type="sldNum" sz="quarter" idx="12"/>
          </p:nvPr>
        </p:nvSpPr>
        <p:spPr/>
        <p:txBody>
          <a:bodyPr/>
          <a:lstStyle/>
          <a:p>
            <a:fld id="{6993356B-10FC-46AF-A724-8FFAD717AC5A}" type="slidenum">
              <a:rPr lang="es-ES" smtClean="0"/>
              <a:t>32</a:t>
            </a:fld>
            <a:endParaRPr lang="es-ES"/>
          </a:p>
        </p:txBody>
      </p:sp>
    </p:spTree>
    <p:extLst>
      <p:ext uri="{BB962C8B-B14F-4D97-AF65-F5344CB8AC3E}">
        <p14:creationId xmlns:p14="http://schemas.microsoft.com/office/powerpoint/2010/main" val="417910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390133-4AE6-03D9-071B-B3D244CE1243}"/>
              </a:ext>
            </a:extLst>
          </p:cNvPr>
          <p:cNvSpPr>
            <a:spLocks noGrp="1"/>
          </p:cNvSpPr>
          <p:nvPr>
            <p:ph type="title"/>
          </p:nvPr>
        </p:nvSpPr>
        <p:spPr/>
        <p:txBody>
          <a:bodyPr/>
          <a:lstStyle/>
          <a:p>
            <a:r>
              <a:rPr lang="es-ES" dirty="0"/>
              <a:t>BIOS (y UEFI)</a:t>
            </a:r>
          </a:p>
        </p:txBody>
      </p:sp>
      <p:sp>
        <p:nvSpPr>
          <p:cNvPr id="3" name="Marcador de contenido 2">
            <a:extLst>
              <a:ext uri="{FF2B5EF4-FFF2-40B4-BE49-F238E27FC236}">
                <a16:creationId xmlns:a16="http://schemas.microsoft.com/office/drawing/2014/main" id="{4C848BE7-7963-BBBB-62A8-099E54B28F61}"/>
              </a:ext>
            </a:extLst>
          </p:cNvPr>
          <p:cNvSpPr>
            <a:spLocks noGrp="1"/>
          </p:cNvSpPr>
          <p:nvPr>
            <p:ph idx="1"/>
          </p:nvPr>
        </p:nvSpPr>
        <p:spPr>
          <a:xfrm>
            <a:off x="838199" y="1825625"/>
            <a:ext cx="10867931" cy="4351338"/>
          </a:xfrm>
        </p:spPr>
        <p:txBody>
          <a:bodyPr>
            <a:normAutofit fontScale="85000" lnSpcReduction="10000"/>
          </a:bodyPr>
          <a:lstStyle/>
          <a:p>
            <a:pPr marL="0" indent="0">
              <a:buNone/>
            </a:pPr>
            <a:r>
              <a:rPr lang="es-ES" dirty="0"/>
              <a:t>La </a:t>
            </a:r>
            <a:r>
              <a:rPr lang="es-ES" b="1" dirty="0"/>
              <a:t>BIOS</a:t>
            </a:r>
            <a:r>
              <a:rPr lang="es-ES" dirty="0"/>
              <a:t> (Basic Input-</a:t>
            </a:r>
            <a:r>
              <a:rPr lang="es-ES" dirty="0" err="1"/>
              <a:t>Ouput</a:t>
            </a:r>
            <a:r>
              <a:rPr lang="es-ES" dirty="0"/>
              <a:t> </a:t>
            </a:r>
            <a:r>
              <a:rPr lang="es-ES" dirty="0" err="1"/>
              <a:t>System</a:t>
            </a:r>
            <a:r>
              <a:rPr lang="es-ES" dirty="0"/>
              <a:t> - Sistema básico de entrada-salida) es un programa incluido en la placa base (firmware) que se encarga de comprobar el estado del hardware, </a:t>
            </a:r>
            <a:r>
              <a:rPr lang="es-ES" dirty="0" err="1"/>
              <a:t>confirgurarlo</a:t>
            </a:r>
            <a:r>
              <a:rPr lang="es-ES" dirty="0"/>
              <a:t> y dar paso al gestor de arranque del sistema operativo.</a:t>
            </a:r>
          </a:p>
          <a:p>
            <a:pPr marL="0" indent="0">
              <a:buNone/>
            </a:pPr>
            <a:r>
              <a:rPr lang="es-ES" dirty="0"/>
              <a:t>La BIOS se encuentra compuesta de dos </a:t>
            </a:r>
            <a:r>
              <a:rPr lang="es-ES" b="1" dirty="0"/>
              <a:t>memorias</a:t>
            </a:r>
            <a:r>
              <a:rPr lang="es-ES" dirty="0"/>
              <a:t>:</a:t>
            </a:r>
          </a:p>
          <a:p>
            <a:pPr>
              <a:buFont typeface="Arial" panose="020B0604020202020204" pitchFamily="34" charset="0"/>
              <a:buChar char="•"/>
            </a:pPr>
            <a:r>
              <a:rPr lang="es-ES" dirty="0"/>
              <a:t>Memoria del tipo </a:t>
            </a:r>
            <a:r>
              <a:rPr lang="es-ES" b="1" dirty="0"/>
              <a:t>EEPROM</a:t>
            </a:r>
            <a:r>
              <a:rPr lang="es-ES" dirty="0"/>
              <a:t> </a:t>
            </a:r>
            <a:r>
              <a:rPr lang="es-ES" sz="2400" i="1" dirty="0"/>
              <a:t>(</a:t>
            </a:r>
            <a:r>
              <a:rPr lang="es-ES" sz="2400" i="1" dirty="0" err="1"/>
              <a:t>Electrically</a:t>
            </a:r>
            <a:r>
              <a:rPr lang="es-ES" sz="2400" i="1" dirty="0"/>
              <a:t> </a:t>
            </a:r>
            <a:r>
              <a:rPr lang="es-ES" sz="2400" i="1" dirty="0" err="1"/>
              <a:t>Erasable</a:t>
            </a:r>
            <a:r>
              <a:rPr lang="es-ES" sz="2400" i="1" dirty="0"/>
              <a:t> </a:t>
            </a:r>
            <a:r>
              <a:rPr lang="es-ES" sz="2400" i="1" dirty="0" err="1"/>
              <a:t>Programmable</a:t>
            </a:r>
            <a:r>
              <a:rPr lang="es-ES" sz="2400" i="1" dirty="0"/>
              <a:t> </a:t>
            </a:r>
            <a:r>
              <a:rPr lang="es-ES" sz="2400" i="1" dirty="0" err="1"/>
              <a:t>Read-Only</a:t>
            </a:r>
            <a:r>
              <a:rPr lang="es-ES" sz="2400" i="1" dirty="0"/>
              <a:t> </a:t>
            </a:r>
            <a:r>
              <a:rPr lang="es-ES" sz="2400" i="1" dirty="0" err="1"/>
              <a:t>Memory</a:t>
            </a:r>
            <a:r>
              <a:rPr lang="es-ES" sz="2400" i="1" dirty="0"/>
              <a:t>)</a:t>
            </a:r>
            <a:r>
              <a:rPr lang="es-ES" dirty="0"/>
              <a:t>: </a:t>
            </a:r>
            <a:br>
              <a:rPr lang="es-ES" dirty="0"/>
            </a:br>
            <a:r>
              <a:rPr lang="es-ES" dirty="0"/>
              <a:t>Este tipo de memoria es no volátil pero se puede escribir eléctricamente. Debido a estas características, esta memoria almacena la parte estática del </a:t>
            </a:r>
            <a:r>
              <a:rPr lang="es-ES" b="1" dirty="0"/>
              <a:t>programa </a:t>
            </a:r>
            <a:r>
              <a:rPr lang="es-ES" dirty="0"/>
              <a:t>de la BIOS, aquella que ejecuta todas sus funciones, y no necesita ningún tipo de energía para mantenerse almacenado.</a:t>
            </a:r>
          </a:p>
          <a:p>
            <a:pPr>
              <a:buFont typeface="Arial" panose="020B0604020202020204" pitchFamily="34" charset="0"/>
              <a:buChar char="•"/>
            </a:pPr>
            <a:r>
              <a:rPr lang="es-ES" dirty="0"/>
              <a:t>Memoria del tipo</a:t>
            </a:r>
            <a:r>
              <a:rPr lang="es-ES" b="1" dirty="0"/>
              <a:t> CMOS</a:t>
            </a:r>
            <a:r>
              <a:rPr lang="es-ES" dirty="0"/>
              <a:t> </a:t>
            </a:r>
            <a:r>
              <a:rPr lang="es-ES" sz="2400" i="1" dirty="0"/>
              <a:t>(</a:t>
            </a:r>
            <a:r>
              <a:rPr lang="es-ES" sz="2400" i="1" dirty="0" err="1"/>
              <a:t>Complementary</a:t>
            </a:r>
            <a:r>
              <a:rPr lang="es-ES" sz="2400" i="1" dirty="0"/>
              <a:t> Metal Oxide Semiconductor)</a:t>
            </a:r>
            <a:r>
              <a:rPr lang="es-ES" dirty="0"/>
              <a:t>: </a:t>
            </a:r>
            <a:br>
              <a:rPr lang="es-ES" dirty="0"/>
            </a:br>
            <a:r>
              <a:rPr lang="es-ES" dirty="0"/>
              <a:t>Este tipo de memoria es volátil pero de bajo consumo. Debido a estas características, esta memoria almacena los </a:t>
            </a:r>
            <a:r>
              <a:rPr lang="es-ES" b="1" dirty="0"/>
              <a:t>datos</a:t>
            </a:r>
            <a:r>
              <a:rPr lang="es-ES" dirty="0"/>
              <a:t> configurables de la BIOS, aquellos que el usuario puede modificar, como fecha, hora, secuencia de arranque, etc.</a:t>
            </a:r>
          </a:p>
          <a:p>
            <a:pPr marL="0" indent="0">
              <a:buNone/>
            </a:pPr>
            <a:endParaRPr lang="es-ES" dirty="0"/>
          </a:p>
        </p:txBody>
      </p:sp>
      <p:sp>
        <p:nvSpPr>
          <p:cNvPr id="4" name="Marcador de número de diapositiva 3">
            <a:extLst>
              <a:ext uri="{FF2B5EF4-FFF2-40B4-BE49-F238E27FC236}">
                <a16:creationId xmlns:a16="http://schemas.microsoft.com/office/drawing/2014/main" id="{450F869C-36C9-FF67-F75B-AC6647E8F9FE}"/>
              </a:ext>
            </a:extLst>
          </p:cNvPr>
          <p:cNvSpPr>
            <a:spLocks noGrp="1"/>
          </p:cNvSpPr>
          <p:nvPr>
            <p:ph type="sldNum" sz="quarter" idx="12"/>
          </p:nvPr>
        </p:nvSpPr>
        <p:spPr/>
        <p:txBody>
          <a:bodyPr/>
          <a:lstStyle/>
          <a:p>
            <a:fld id="{6993356B-10FC-46AF-A724-8FFAD717AC5A}" type="slidenum">
              <a:rPr lang="es-ES" smtClean="0"/>
              <a:t>33</a:t>
            </a:fld>
            <a:endParaRPr lang="es-ES"/>
          </a:p>
        </p:txBody>
      </p:sp>
    </p:spTree>
    <p:extLst>
      <p:ext uri="{BB962C8B-B14F-4D97-AF65-F5344CB8AC3E}">
        <p14:creationId xmlns:p14="http://schemas.microsoft.com/office/powerpoint/2010/main" val="1083942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390133-4AE6-03D9-071B-B3D244CE1243}"/>
              </a:ext>
            </a:extLst>
          </p:cNvPr>
          <p:cNvSpPr>
            <a:spLocks noGrp="1"/>
          </p:cNvSpPr>
          <p:nvPr>
            <p:ph type="title"/>
          </p:nvPr>
        </p:nvSpPr>
        <p:spPr/>
        <p:txBody>
          <a:bodyPr/>
          <a:lstStyle/>
          <a:p>
            <a:r>
              <a:rPr lang="es-ES" dirty="0"/>
              <a:t>BIOS (y UEFI)</a:t>
            </a:r>
          </a:p>
        </p:txBody>
      </p:sp>
      <p:sp>
        <p:nvSpPr>
          <p:cNvPr id="4" name="Marcador de número de diapositiva 3">
            <a:extLst>
              <a:ext uri="{FF2B5EF4-FFF2-40B4-BE49-F238E27FC236}">
                <a16:creationId xmlns:a16="http://schemas.microsoft.com/office/drawing/2014/main" id="{450F869C-36C9-FF67-F75B-AC6647E8F9FE}"/>
              </a:ext>
            </a:extLst>
          </p:cNvPr>
          <p:cNvSpPr>
            <a:spLocks noGrp="1"/>
          </p:cNvSpPr>
          <p:nvPr>
            <p:ph type="sldNum" sz="quarter" idx="12"/>
          </p:nvPr>
        </p:nvSpPr>
        <p:spPr/>
        <p:txBody>
          <a:bodyPr/>
          <a:lstStyle/>
          <a:p>
            <a:fld id="{6993356B-10FC-46AF-A724-8FFAD717AC5A}" type="slidenum">
              <a:rPr lang="es-ES" smtClean="0"/>
              <a:t>34</a:t>
            </a:fld>
            <a:endParaRPr lang="es-ES"/>
          </a:p>
        </p:txBody>
      </p:sp>
      <p:sp>
        <p:nvSpPr>
          <p:cNvPr id="6" name="Marcador de contenido 5">
            <a:extLst>
              <a:ext uri="{FF2B5EF4-FFF2-40B4-BE49-F238E27FC236}">
                <a16:creationId xmlns:a16="http://schemas.microsoft.com/office/drawing/2014/main" id="{C25DE23D-130C-B1C2-0420-0A3922D15EAB}"/>
              </a:ext>
            </a:extLst>
          </p:cNvPr>
          <p:cNvSpPr>
            <a:spLocks noGrp="1"/>
          </p:cNvSpPr>
          <p:nvPr>
            <p:ph idx="1"/>
          </p:nvPr>
        </p:nvSpPr>
        <p:spPr/>
        <p:txBody>
          <a:bodyPr/>
          <a:lstStyle/>
          <a:p>
            <a:pPr marL="0" indent="0">
              <a:buNone/>
            </a:pPr>
            <a:r>
              <a:rPr lang="es-ES" dirty="0"/>
              <a:t>La BIOS necesita una pequeña </a:t>
            </a:r>
            <a:r>
              <a:rPr lang="es-ES" b="1" dirty="0"/>
              <a:t>batería </a:t>
            </a:r>
            <a:r>
              <a:rPr lang="es-ES" dirty="0"/>
              <a:t>que alimente su memoria CMOS y evite que se pierdan los datos de configuración del usuario. </a:t>
            </a:r>
          </a:p>
          <a:p>
            <a:pPr marL="0" indent="0">
              <a:buNone/>
            </a:pPr>
            <a:r>
              <a:rPr lang="es-ES" dirty="0">
                <a:sym typeface="Wingdings" panose="05000000000000000000" pitchFamily="2" charset="2"/>
              </a:rPr>
              <a:t> </a:t>
            </a:r>
            <a:r>
              <a:rPr lang="es-ES" dirty="0"/>
              <a:t>una pila de botón (CR2032) de 3V</a:t>
            </a:r>
          </a:p>
        </p:txBody>
      </p:sp>
      <p:pic>
        <p:nvPicPr>
          <p:cNvPr id="10" name="Imagen 9">
            <a:extLst>
              <a:ext uri="{FF2B5EF4-FFF2-40B4-BE49-F238E27FC236}">
                <a16:creationId xmlns:a16="http://schemas.microsoft.com/office/drawing/2014/main" id="{CF170B01-28A8-DDFE-73FC-6B5DB66A7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601" y="3266367"/>
            <a:ext cx="4363393" cy="3272545"/>
          </a:xfrm>
          <a:prstGeom prst="rect">
            <a:avLst/>
          </a:prstGeom>
        </p:spPr>
      </p:pic>
    </p:spTree>
    <p:extLst>
      <p:ext uri="{BB962C8B-B14F-4D97-AF65-F5344CB8AC3E}">
        <p14:creationId xmlns:p14="http://schemas.microsoft.com/office/powerpoint/2010/main" val="159312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390133-4AE6-03D9-071B-B3D244CE1243}"/>
              </a:ext>
            </a:extLst>
          </p:cNvPr>
          <p:cNvSpPr>
            <a:spLocks noGrp="1"/>
          </p:cNvSpPr>
          <p:nvPr>
            <p:ph type="title"/>
          </p:nvPr>
        </p:nvSpPr>
        <p:spPr/>
        <p:txBody>
          <a:bodyPr/>
          <a:lstStyle/>
          <a:p>
            <a:r>
              <a:rPr lang="es-ES" dirty="0"/>
              <a:t>BIOS (y UEFI)</a:t>
            </a:r>
          </a:p>
        </p:txBody>
      </p:sp>
      <p:sp>
        <p:nvSpPr>
          <p:cNvPr id="4" name="Marcador de número de diapositiva 3">
            <a:extLst>
              <a:ext uri="{FF2B5EF4-FFF2-40B4-BE49-F238E27FC236}">
                <a16:creationId xmlns:a16="http://schemas.microsoft.com/office/drawing/2014/main" id="{450F869C-36C9-FF67-F75B-AC6647E8F9FE}"/>
              </a:ext>
            </a:extLst>
          </p:cNvPr>
          <p:cNvSpPr>
            <a:spLocks noGrp="1"/>
          </p:cNvSpPr>
          <p:nvPr>
            <p:ph type="sldNum" sz="quarter" idx="12"/>
          </p:nvPr>
        </p:nvSpPr>
        <p:spPr/>
        <p:txBody>
          <a:bodyPr/>
          <a:lstStyle/>
          <a:p>
            <a:fld id="{6993356B-10FC-46AF-A724-8FFAD717AC5A}" type="slidenum">
              <a:rPr lang="es-ES" smtClean="0"/>
              <a:t>35</a:t>
            </a:fld>
            <a:endParaRPr lang="es-ES" dirty="0"/>
          </a:p>
        </p:txBody>
      </p:sp>
      <p:sp>
        <p:nvSpPr>
          <p:cNvPr id="6" name="Marcador de contenido 5">
            <a:extLst>
              <a:ext uri="{FF2B5EF4-FFF2-40B4-BE49-F238E27FC236}">
                <a16:creationId xmlns:a16="http://schemas.microsoft.com/office/drawing/2014/main" id="{C25DE23D-130C-B1C2-0420-0A3922D15EAB}"/>
              </a:ext>
            </a:extLst>
          </p:cNvPr>
          <p:cNvSpPr>
            <a:spLocks noGrp="1"/>
          </p:cNvSpPr>
          <p:nvPr>
            <p:ph idx="1"/>
          </p:nvPr>
        </p:nvSpPr>
        <p:spPr/>
        <p:txBody>
          <a:bodyPr/>
          <a:lstStyle/>
          <a:p>
            <a:pPr marL="0" indent="0">
              <a:buNone/>
            </a:pPr>
            <a:r>
              <a:rPr lang="es-ES" dirty="0"/>
              <a:t>¿Cómo borrar los datos de la BIOS?</a:t>
            </a:r>
          </a:p>
        </p:txBody>
      </p:sp>
      <p:sp>
        <p:nvSpPr>
          <p:cNvPr id="3" name="CuadroTexto 2">
            <a:extLst>
              <a:ext uri="{FF2B5EF4-FFF2-40B4-BE49-F238E27FC236}">
                <a16:creationId xmlns:a16="http://schemas.microsoft.com/office/drawing/2014/main" id="{EF7DF692-83B9-A2E5-7A63-995198B56BA5}"/>
              </a:ext>
            </a:extLst>
          </p:cNvPr>
          <p:cNvSpPr txBox="1"/>
          <p:nvPr/>
        </p:nvSpPr>
        <p:spPr>
          <a:xfrm>
            <a:off x="1901228" y="2468842"/>
            <a:ext cx="8628707" cy="1477328"/>
          </a:xfrm>
          <a:prstGeom prst="rect">
            <a:avLst/>
          </a:prstGeom>
          <a:noFill/>
        </p:spPr>
        <p:txBody>
          <a:bodyPr wrap="square" rtlCol="0">
            <a:spAutoFit/>
          </a:bodyPr>
          <a:lstStyle/>
          <a:p>
            <a:pPr marL="342900" indent="-342900">
              <a:buFont typeface="+mj-lt"/>
              <a:buAutoNum type="arabicPeriod"/>
            </a:pPr>
            <a:r>
              <a:rPr lang="es-ES" dirty="0"/>
              <a:t>Quitando al menos unos diez segundos la pila de la placa base, siempre con el ordenador apagado y el cable de alimentación desconectado.</a:t>
            </a:r>
          </a:p>
          <a:p>
            <a:pPr marL="342900" indent="-342900">
              <a:buFont typeface="+mj-lt"/>
              <a:buAutoNum type="arabicPeriod"/>
            </a:pPr>
            <a:r>
              <a:rPr lang="es-ES" dirty="0"/>
              <a:t>Puenteando con un jumper los pines </a:t>
            </a:r>
            <a:r>
              <a:rPr lang="es-ES" i="1" dirty="0"/>
              <a:t>CLEARCMOS</a:t>
            </a:r>
            <a:r>
              <a:rPr lang="es-ES" dirty="0"/>
              <a:t> o </a:t>
            </a:r>
            <a:r>
              <a:rPr lang="es-ES" i="1" dirty="0"/>
              <a:t>CLRCMOS</a:t>
            </a:r>
            <a:r>
              <a:rPr lang="es-ES" dirty="0"/>
              <a:t> o CLRTC.</a:t>
            </a:r>
          </a:p>
          <a:p>
            <a:pPr marL="342900" indent="-342900">
              <a:buFont typeface="+mj-lt"/>
              <a:buAutoNum type="arabicPeriod"/>
            </a:pPr>
            <a:r>
              <a:rPr lang="es-ES" dirty="0"/>
              <a:t>Pulsando el botón CLEAR CMOS presente en algunas placas bases.</a:t>
            </a:r>
          </a:p>
          <a:p>
            <a:pPr marL="342900" indent="-342900">
              <a:buFont typeface="+mj-lt"/>
              <a:buAutoNum type="arabicPeriod"/>
            </a:pPr>
            <a:endParaRPr lang="es-ES" dirty="0"/>
          </a:p>
        </p:txBody>
      </p:sp>
      <p:pic>
        <p:nvPicPr>
          <p:cNvPr id="7" name="Imagen 6">
            <a:extLst>
              <a:ext uri="{FF2B5EF4-FFF2-40B4-BE49-F238E27FC236}">
                <a16:creationId xmlns:a16="http://schemas.microsoft.com/office/drawing/2014/main" id="{11D053C0-3AAA-7FD2-0695-BABD23690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172" y="3105840"/>
            <a:ext cx="2637199" cy="2039434"/>
          </a:xfrm>
          <a:prstGeom prst="rect">
            <a:avLst/>
          </a:prstGeom>
        </p:spPr>
      </p:pic>
      <p:pic>
        <p:nvPicPr>
          <p:cNvPr id="9" name="Imagen 8">
            <a:extLst>
              <a:ext uri="{FF2B5EF4-FFF2-40B4-BE49-F238E27FC236}">
                <a16:creationId xmlns:a16="http://schemas.microsoft.com/office/drawing/2014/main" id="{F53C0E54-03B9-1517-332F-9E6ED49C0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477" y="3672493"/>
            <a:ext cx="1624584" cy="1106424"/>
          </a:xfrm>
          <a:prstGeom prst="rect">
            <a:avLst/>
          </a:prstGeom>
        </p:spPr>
      </p:pic>
    </p:spTree>
    <p:extLst>
      <p:ext uri="{BB962C8B-B14F-4D97-AF65-F5344CB8AC3E}">
        <p14:creationId xmlns:p14="http://schemas.microsoft.com/office/powerpoint/2010/main" val="33929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42A32-8476-3045-D6E9-C4BFF9EBD7C1}"/>
              </a:ext>
            </a:extLst>
          </p:cNvPr>
          <p:cNvSpPr>
            <a:spLocks noGrp="1"/>
          </p:cNvSpPr>
          <p:nvPr>
            <p:ph type="title"/>
          </p:nvPr>
        </p:nvSpPr>
        <p:spPr/>
        <p:txBody>
          <a:bodyPr/>
          <a:lstStyle/>
          <a:p>
            <a:r>
              <a:rPr lang="es-ES" dirty="0"/>
              <a:t>(BIOS y) UEFI</a:t>
            </a:r>
          </a:p>
        </p:txBody>
      </p:sp>
      <p:sp>
        <p:nvSpPr>
          <p:cNvPr id="3" name="Marcador de contenido 2">
            <a:extLst>
              <a:ext uri="{FF2B5EF4-FFF2-40B4-BE49-F238E27FC236}">
                <a16:creationId xmlns:a16="http://schemas.microsoft.com/office/drawing/2014/main" id="{F6DA96CB-637C-8436-1CCB-AE1D87E34063}"/>
              </a:ext>
            </a:extLst>
          </p:cNvPr>
          <p:cNvSpPr>
            <a:spLocks noGrp="1"/>
          </p:cNvSpPr>
          <p:nvPr>
            <p:ph idx="1"/>
          </p:nvPr>
        </p:nvSpPr>
        <p:spPr/>
        <p:txBody>
          <a:bodyPr>
            <a:normAutofit fontScale="62500" lnSpcReduction="20000"/>
          </a:bodyPr>
          <a:lstStyle/>
          <a:p>
            <a:pPr marL="0" indent="0">
              <a:buNone/>
            </a:pPr>
            <a:r>
              <a:rPr lang="es-ES" b="1" dirty="0" err="1"/>
              <a:t>Unified</a:t>
            </a:r>
            <a:r>
              <a:rPr lang="es-ES" b="1" dirty="0"/>
              <a:t> Extensible Firmware Interface</a:t>
            </a:r>
            <a:br>
              <a:rPr lang="es-ES" b="1" dirty="0"/>
            </a:br>
            <a:r>
              <a:rPr lang="es-ES" b="1" dirty="0"/>
              <a:t>E</a:t>
            </a:r>
            <a:r>
              <a:rPr lang="es-ES" dirty="0"/>
              <a:t>s el estándar para ordenadores diseñado para reemplazar la antigua BIOS.</a:t>
            </a:r>
          </a:p>
          <a:p>
            <a:pPr marL="0" indent="0">
              <a:buNone/>
            </a:pPr>
            <a:r>
              <a:rPr lang="es-ES" dirty="0"/>
              <a:t>Mismas funciones, misma composición de elementos.</a:t>
            </a:r>
          </a:p>
          <a:p>
            <a:pPr marL="0" indent="0">
              <a:buNone/>
            </a:pPr>
            <a:endParaRPr lang="es-ES" b="1" dirty="0"/>
          </a:p>
          <a:p>
            <a:pPr marL="0" indent="0">
              <a:buNone/>
            </a:pPr>
            <a:r>
              <a:rPr lang="es-ES" b="1" dirty="0"/>
              <a:t>Nuevas características</a:t>
            </a:r>
            <a:r>
              <a:rPr lang="es-ES" dirty="0"/>
              <a:t>:</a:t>
            </a:r>
          </a:p>
          <a:p>
            <a:pPr>
              <a:buFont typeface="Arial" panose="020B0604020202020204" pitchFamily="34" charset="0"/>
              <a:buChar char="•"/>
            </a:pPr>
            <a:r>
              <a:rPr lang="es-ES" sz="2600" dirty="0">
                <a:solidFill>
                  <a:schemeClr val="bg1">
                    <a:lumMod val="50000"/>
                  </a:schemeClr>
                </a:solidFill>
              </a:rPr>
              <a:t>La interfaz de configuración que incluye una interfaz gráfica en la que se puede utilizar el ratón.</a:t>
            </a:r>
          </a:p>
          <a:p>
            <a:pPr>
              <a:buFont typeface="Arial" panose="020B0604020202020204" pitchFamily="34" charset="0"/>
              <a:buChar char="•"/>
            </a:pPr>
            <a:r>
              <a:rPr lang="es-ES" sz="2600" dirty="0">
                <a:solidFill>
                  <a:schemeClr val="bg1">
                    <a:lumMod val="50000"/>
                  </a:schemeClr>
                </a:solidFill>
              </a:rPr>
              <a:t>El código está escrito en lenguaje C y se ejecuta en 32 o 64 bits, no en modo de 16 bits como suele ser el caso de BIOS.</a:t>
            </a:r>
          </a:p>
          <a:p>
            <a:pPr>
              <a:buFont typeface="Arial" panose="020B0604020202020204" pitchFamily="34" charset="0"/>
              <a:buChar char="•"/>
            </a:pPr>
            <a:r>
              <a:rPr lang="es-ES" sz="2600" dirty="0">
                <a:solidFill>
                  <a:schemeClr val="bg1">
                    <a:lumMod val="50000"/>
                  </a:schemeClr>
                </a:solidFill>
              </a:rPr>
              <a:t>El tiempo de inicio y reanudación es mucho más rápido.</a:t>
            </a:r>
          </a:p>
          <a:p>
            <a:pPr>
              <a:buFont typeface="Arial" panose="020B0604020202020204" pitchFamily="34" charset="0"/>
              <a:buChar char="•"/>
            </a:pPr>
            <a:r>
              <a:rPr lang="es-ES" sz="2600" dirty="0">
                <a:solidFill>
                  <a:schemeClr val="bg1">
                    <a:lumMod val="50000"/>
                  </a:schemeClr>
                </a:solidFill>
              </a:rPr>
              <a:t>Incorpora el modo de seguridad </a:t>
            </a:r>
            <a:r>
              <a:rPr lang="es-ES" sz="2600" dirty="0" err="1">
                <a:solidFill>
                  <a:schemeClr val="bg1">
                    <a:lumMod val="50000"/>
                  </a:schemeClr>
                </a:solidFill>
              </a:rPr>
              <a:t>Secure</a:t>
            </a:r>
            <a:r>
              <a:rPr lang="es-ES" sz="2600" dirty="0">
                <a:solidFill>
                  <a:schemeClr val="bg1">
                    <a:lumMod val="50000"/>
                  </a:schemeClr>
                </a:solidFill>
              </a:rPr>
              <a:t> </a:t>
            </a:r>
            <a:r>
              <a:rPr lang="es-ES" sz="2600" dirty="0" err="1">
                <a:solidFill>
                  <a:schemeClr val="bg1">
                    <a:lumMod val="50000"/>
                  </a:schemeClr>
                </a:solidFill>
              </a:rPr>
              <a:t>Boot</a:t>
            </a:r>
            <a:r>
              <a:rPr lang="es-ES" sz="2600" dirty="0">
                <a:solidFill>
                  <a:schemeClr val="bg1">
                    <a:lumMod val="50000"/>
                  </a:schemeClr>
                </a:solidFill>
              </a:rPr>
              <a:t> que impide la ejecución de cualquier sistema operativo no firmado y certificado por el fabricante, por lo que cualquier amenaza que intentara atacar durante el inicio se vería frustrada. </a:t>
            </a:r>
          </a:p>
          <a:p>
            <a:pPr>
              <a:buFont typeface="Arial" panose="020B0604020202020204" pitchFamily="34" charset="0"/>
              <a:buChar char="•"/>
            </a:pPr>
            <a:r>
              <a:rPr lang="es-ES" sz="2600" dirty="0">
                <a:solidFill>
                  <a:schemeClr val="bg1">
                    <a:lumMod val="50000"/>
                  </a:schemeClr>
                </a:solidFill>
              </a:rPr>
              <a:t>Tiene compatibilidad con dispositivos de almacenamiento de más de 2,2 terabytes (TB).</a:t>
            </a:r>
          </a:p>
          <a:p>
            <a:pPr>
              <a:buFont typeface="Arial" panose="020B0604020202020204" pitchFamily="34" charset="0"/>
              <a:buChar char="•"/>
            </a:pPr>
            <a:r>
              <a:rPr lang="es-ES" sz="2600" dirty="0">
                <a:solidFill>
                  <a:schemeClr val="bg1">
                    <a:lumMod val="50000"/>
                  </a:schemeClr>
                </a:solidFill>
              </a:rPr>
              <a:t>Se puede cargar en cualquier recurso de memoria no volátil, lo cual permite que sea independiente de cualquier sistema operativo. Incluso permite añadir extensiones de terceros como herramientas de monitorización y </a:t>
            </a:r>
            <a:r>
              <a:rPr lang="es-ES" sz="2600" dirty="0" err="1">
                <a:solidFill>
                  <a:schemeClr val="bg1">
                    <a:lumMod val="50000"/>
                  </a:schemeClr>
                </a:solidFill>
              </a:rPr>
              <a:t>overclocking</a:t>
            </a:r>
            <a:r>
              <a:rPr lang="es-ES" sz="2600" dirty="0">
                <a:solidFill>
                  <a:schemeClr val="bg1">
                    <a:lumMod val="50000"/>
                  </a:schemeClr>
                </a:solidFill>
              </a:rPr>
              <a:t>.</a:t>
            </a:r>
          </a:p>
          <a:p>
            <a:pPr marL="0" indent="0">
              <a:buNone/>
            </a:pPr>
            <a:endParaRPr lang="es-ES" dirty="0"/>
          </a:p>
        </p:txBody>
      </p:sp>
      <p:sp>
        <p:nvSpPr>
          <p:cNvPr id="4" name="Marcador de número de diapositiva 3">
            <a:extLst>
              <a:ext uri="{FF2B5EF4-FFF2-40B4-BE49-F238E27FC236}">
                <a16:creationId xmlns:a16="http://schemas.microsoft.com/office/drawing/2014/main" id="{4D366ECD-67B1-EB95-83EA-B82F31684D90}"/>
              </a:ext>
            </a:extLst>
          </p:cNvPr>
          <p:cNvSpPr>
            <a:spLocks noGrp="1"/>
          </p:cNvSpPr>
          <p:nvPr>
            <p:ph type="sldNum" sz="quarter" idx="12"/>
          </p:nvPr>
        </p:nvSpPr>
        <p:spPr/>
        <p:txBody>
          <a:bodyPr/>
          <a:lstStyle/>
          <a:p>
            <a:fld id="{6993356B-10FC-46AF-A724-8FFAD717AC5A}" type="slidenum">
              <a:rPr lang="es-ES" smtClean="0"/>
              <a:t>36</a:t>
            </a:fld>
            <a:endParaRPr lang="es-ES"/>
          </a:p>
        </p:txBody>
      </p:sp>
    </p:spTree>
    <p:extLst>
      <p:ext uri="{BB962C8B-B14F-4D97-AF65-F5344CB8AC3E}">
        <p14:creationId xmlns:p14="http://schemas.microsoft.com/office/powerpoint/2010/main" val="65783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0343A9-1B56-A070-62D0-1B506B4F03A7}"/>
              </a:ext>
            </a:extLst>
          </p:cNvPr>
          <p:cNvSpPr>
            <a:spLocks noGrp="1"/>
          </p:cNvSpPr>
          <p:nvPr>
            <p:ph type="title"/>
          </p:nvPr>
        </p:nvSpPr>
        <p:spPr/>
        <p:txBody>
          <a:bodyPr/>
          <a:lstStyle/>
          <a:p>
            <a:r>
              <a:rPr lang="es-ES" dirty="0"/>
              <a:t>Conectores externos I</a:t>
            </a:r>
          </a:p>
        </p:txBody>
      </p:sp>
      <p:sp>
        <p:nvSpPr>
          <p:cNvPr id="3" name="Marcador de contenido 2">
            <a:extLst>
              <a:ext uri="{FF2B5EF4-FFF2-40B4-BE49-F238E27FC236}">
                <a16:creationId xmlns:a16="http://schemas.microsoft.com/office/drawing/2014/main" id="{96FF1F80-1409-6CB2-D2EB-3EB77ED63E72}"/>
              </a:ext>
            </a:extLst>
          </p:cNvPr>
          <p:cNvSpPr>
            <a:spLocks noGrp="1"/>
          </p:cNvSpPr>
          <p:nvPr>
            <p:ph idx="1"/>
          </p:nvPr>
        </p:nvSpPr>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C42FB353-10FA-3E04-F89E-14CD6F72BA77}"/>
              </a:ext>
            </a:extLst>
          </p:cNvPr>
          <p:cNvSpPr>
            <a:spLocks noGrp="1"/>
          </p:cNvSpPr>
          <p:nvPr>
            <p:ph type="sldNum" sz="quarter" idx="12"/>
          </p:nvPr>
        </p:nvSpPr>
        <p:spPr/>
        <p:txBody>
          <a:bodyPr/>
          <a:lstStyle/>
          <a:p>
            <a:fld id="{6993356B-10FC-46AF-A724-8FFAD717AC5A}" type="slidenum">
              <a:rPr lang="es-ES" smtClean="0"/>
              <a:t>37</a:t>
            </a:fld>
            <a:endParaRPr lang="es-ES"/>
          </a:p>
        </p:txBody>
      </p:sp>
      <p:pic>
        <p:nvPicPr>
          <p:cNvPr id="6" name="Imagen 5">
            <a:extLst>
              <a:ext uri="{FF2B5EF4-FFF2-40B4-BE49-F238E27FC236}">
                <a16:creationId xmlns:a16="http://schemas.microsoft.com/office/drawing/2014/main" id="{1970CB35-05C4-35C2-252E-2ABCA581FF78}"/>
              </a:ext>
            </a:extLst>
          </p:cNvPr>
          <p:cNvPicPr>
            <a:picLocks noChangeAspect="1"/>
          </p:cNvPicPr>
          <p:nvPr/>
        </p:nvPicPr>
        <p:blipFill>
          <a:blip r:embed="rId2"/>
          <a:stretch>
            <a:fillRect/>
          </a:stretch>
        </p:blipFill>
        <p:spPr>
          <a:xfrm>
            <a:off x="1187993" y="1705037"/>
            <a:ext cx="9816013" cy="4203590"/>
          </a:xfrm>
          <a:prstGeom prst="rect">
            <a:avLst/>
          </a:prstGeom>
        </p:spPr>
      </p:pic>
    </p:spTree>
    <p:extLst>
      <p:ext uri="{BB962C8B-B14F-4D97-AF65-F5344CB8AC3E}">
        <p14:creationId xmlns:p14="http://schemas.microsoft.com/office/powerpoint/2010/main" val="2111950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0343A9-1B56-A070-62D0-1B506B4F03A7}"/>
              </a:ext>
            </a:extLst>
          </p:cNvPr>
          <p:cNvSpPr>
            <a:spLocks noGrp="1"/>
          </p:cNvSpPr>
          <p:nvPr>
            <p:ph type="title"/>
          </p:nvPr>
        </p:nvSpPr>
        <p:spPr/>
        <p:txBody>
          <a:bodyPr/>
          <a:lstStyle/>
          <a:p>
            <a:r>
              <a:rPr lang="es-ES" dirty="0"/>
              <a:t>Conectores externos II</a:t>
            </a:r>
          </a:p>
        </p:txBody>
      </p:sp>
      <p:sp>
        <p:nvSpPr>
          <p:cNvPr id="4" name="Marcador de número de diapositiva 3">
            <a:extLst>
              <a:ext uri="{FF2B5EF4-FFF2-40B4-BE49-F238E27FC236}">
                <a16:creationId xmlns:a16="http://schemas.microsoft.com/office/drawing/2014/main" id="{C42FB353-10FA-3E04-F89E-14CD6F72BA77}"/>
              </a:ext>
            </a:extLst>
          </p:cNvPr>
          <p:cNvSpPr>
            <a:spLocks noGrp="1"/>
          </p:cNvSpPr>
          <p:nvPr>
            <p:ph type="sldNum" sz="quarter" idx="12"/>
          </p:nvPr>
        </p:nvSpPr>
        <p:spPr/>
        <p:txBody>
          <a:bodyPr/>
          <a:lstStyle/>
          <a:p>
            <a:fld id="{6993356B-10FC-46AF-A724-8FFAD717AC5A}" type="slidenum">
              <a:rPr lang="es-ES" smtClean="0"/>
              <a:t>38</a:t>
            </a:fld>
            <a:endParaRPr lang="es-ES"/>
          </a:p>
        </p:txBody>
      </p:sp>
      <p:pic>
        <p:nvPicPr>
          <p:cNvPr id="7" name="Imagen 6">
            <a:extLst>
              <a:ext uri="{FF2B5EF4-FFF2-40B4-BE49-F238E27FC236}">
                <a16:creationId xmlns:a16="http://schemas.microsoft.com/office/drawing/2014/main" id="{3FE82428-323C-C498-8F7F-B8AA82D13042}"/>
              </a:ext>
            </a:extLst>
          </p:cNvPr>
          <p:cNvPicPr>
            <a:picLocks noChangeAspect="1"/>
          </p:cNvPicPr>
          <p:nvPr/>
        </p:nvPicPr>
        <p:blipFill>
          <a:blip r:embed="rId2"/>
          <a:stretch>
            <a:fillRect/>
          </a:stretch>
        </p:blipFill>
        <p:spPr>
          <a:xfrm>
            <a:off x="1356600" y="2129325"/>
            <a:ext cx="9478800" cy="3743938"/>
          </a:xfrm>
          <a:prstGeom prst="rect">
            <a:avLst/>
          </a:prstGeom>
        </p:spPr>
      </p:pic>
    </p:spTree>
    <p:extLst>
      <p:ext uri="{BB962C8B-B14F-4D97-AF65-F5344CB8AC3E}">
        <p14:creationId xmlns:p14="http://schemas.microsoft.com/office/powerpoint/2010/main" val="2118411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98C67D66-E8C5-7AF2-AAD7-83E92445C9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507" y="1690688"/>
            <a:ext cx="10186986" cy="3667315"/>
          </a:xfrm>
        </p:spPr>
      </p:pic>
      <p:sp>
        <p:nvSpPr>
          <p:cNvPr id="4" name="Marcador de número de diapositiva 3">
            <a:extLst>
              <a:ext uri="{FF2B5EF4-FFF2-40B4-BE49-F238E27FC236}">
                <a16:creationId xmlns:a16="http://schemas.microsoft.com/office/drawing/2014/main" id="{85CED662-33CB-9BB0-3BB0-25859ADBDE12}"/>
              </a:ext>
            </a:extLst>
          </p:cNvPr>
          <p:cNvSpPr>
            <a:spLocks noGrp="1"/>
          </p:cNvSpPr>
          <p:nvPr>
            <p:ph type="sldNum" sz="quarter" idx="12"/>
          </p:nvPr>
        </p:nvSpPr>
        <p:spPr/>
        <p:txBody>
          <a:bodyPr/>
          <a:lstStyle/>
          <a:p>
            <a:fld id="{6993356B-10FC-46AF-A724-8FFAD717AC5A}" type="slidenum">
              <a:rPr lang="es-ES" smtClean="0"/>
              <a:t>39</a:t>
            </a:fld>
            <a:endParaRPr lang="es-ES"/>
          </a:p>
        </p:txBody>
      </p:sp>
    </p:spTree>
    <p:extLst>
      <p:ext uri="{BB962C8B-B14F-4D97-AF65-F5344CB8AC3E}">
        <p14:creationId xmlns:p14="http://schemas.microsoft.com/office/powerpoint/2010/main" val="524706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AE168-90A7-060A-4541-270B76D1EE4A}"/>
              </a:ext>
            </a:extLst>
          </p:cNvPr>
          <p:cNvSpPr>
            <a:spLocks noGrp="1"/>
          </p:cNvSpPr>
          <p:nvPr>
            <p:ph type="title"/>
          </p:nvPr>
        </p:nvSpPr>
        <p:spPr/>
        <p:txBody>
          <a:bodyPr/>
          <a:lstStyle/>
          <a:p>
            <a:r>
              <a:rPr lang="es-ES" dirty="0"/>
              <a:t>Factor de forma</a:t>
            </a:r>
          </a:p>
        </p:txBody>
      </p:sp>
      <p:sp>
        <p:nvSpPr>
          <p:cNvPr id="3" name="Marcador de contenido 2">
            <a:extLst>
              <a:ext uri="{FF2B5EF4-FFF2-40B4-BE49-F238E27FC236}">
                <a16:creationId xmlns:a16="http://schemas.microsoft.com/office/drawing/2014/main" id="{B47D2151-49ED-DEEC-AB9E-77B765F79513}"/>
              </a:ext>
            </a:extLst>
          </p:cNvPr>
          <p:cNvSpPr>
            <a:spLocks noGrp="1"/>
          </p:cNvSpPr>
          <p:nvPr>
            <p:ph idx="1"/>
          </p:nvPr>
        </p:nvSpPr>
        <p:spPr/>
        <p:txBody>
          <a:bodyPr/>
          <a:lstStyle/>
          <a:p>
            <a:pPr marL="0" indent="0" algn="ctr">
              <a:buNone/>
            </a:pPr>
            <a:r>
              <a:rPr lang="es-ES" dirty="0">
                <a:solidFill>
                  <a:schemeClr val="accent1"/>
                </a:solidFill>
              </a:rPr>
              <a:t>TAMAÑO  +  FORMA  +  POSICIÓN DE LOS ANCLAJES</a:t>
            </a:r>
          </a:p>
          <a:p>
            <a:pPr marL="0" indent="0">
              <a:buNone/>
            </a:pPr>
            <a:endParaRPr lang="es-ES" dirty="0"/>
          </a:p>
          <a:p>
            <a:pPr marL="0" indent="0">
              <a:buNone/>
            </a:pPr>
            <a:r>
              <a:rPr lang="es-ES" dirty="0"/>
              <a:t>Las dimensiones y anclajes de la caja y de la placa deben coincidir!</a:t>
            </a:r>
          </a:p>
          <a:p>
            <a:pPr marL="0" indent="0">
              <a:buNone/>
            </a:pPr>
            <a:endParaRPr lang="es-ES" dirty="0"/>
          </a:p>
          <a:p>
            <a:pPr marL="0" indent="0">
              <a:buNone/>
            </a:pPr>
            <a:r>
              <a:rPr lang="es-ES" dirty="0"/>
              <a:t> </a:t>
            </a:r>
          </a:p>
        </p:txBody>
      </p:sp>
      <p:sp>
        <p:nvSpPr>
          <p:cNvPr id="4" name="Marcador de número de diapositiva 3">
            <a:extLst>
              <a:ext uri="{FF2B5EF4-FFF2-40B4-BE49-F238E27FC236}">
                <a16:creationId xmlns:a16="http://schemas.microsoft.com/office/drawing/2014/main" id="{70FC6637-F08C-B432-82CE-EC68927D4B8D}"/>
              </a:ext>
            </a:extLst>
          </p:cNvPr>
          <p:cNvSpPr>
            <a:spLocks noGrp="1"/>
          </p:cNvSpPr>
          <p:nvPr>
            <p:ph type="sldNum" sz="quarter" idx="12"/>
          </p:nvPr>
        </p:nvSpPr>
        <p:spPr/>
        <p:txBody>
          <a:bodyPr/>
          <a:lstStyle/>
          <a:p>
            <a:fld id="{6993356B-10FC-46AF-A724-8FFAD717AC5A}" type="slidenum">
              <a:rPr lang="es-ES" smtClean="0"/>
              <a:t>4</a:t>
            </a:fld>
            <a:endParaRPr lang="es-ES"/>
          </a:p>
        </p:txBody>
      </p:sp>
      <p:pic>
        <p:nvPicPr>
          <p:cNvPr id="6" name="Imagen 5">
            <a:extLst>
              <a:ext uri="{FF2B5EF4-FFF2-40B4-BE49-F238E27FC236}">
                <a16:creationId xmlns:a16="http://schemas.microsoft.com/office/drawing/2014/main" id="{94CE3DB9-24CF-66E7-2749-C831E8A5B266}"/>
              </a:ext>
            </a:extLst>
          </p:cNvPr>
          <p:cNvPicPr>
            <a:picLocks noChangeAspect="1"/>
          </p:cNvPicPr>
          <p:nvPr/>
        </p:nvPicPr>
        <p:blipFill rotWithShape="1">
          <a:blip r:embed="rId2"/>
          <a:srcRect b="59852"/>
          <a:stretch/>
        </p:blipFill>
        <p:spPr>
          <a:xfrm>
            <a:off x="713405" y="4063009"/>
            <a:ext cx="6265093" cy="1468657"/>
          </a:xfrm>
          <a:prstGeom prst="rect">
            <a:avLst/>
          </a:prstGeom>
        </p:spPr>
      </p:pic>
      <p:sp>
        <p:nvSpPr>
          <p:cNvPr id="7" name="Bocadillo: rectángulo con esquinas redondeadas 6">
            <a:extLst>
              <a:ext uri="{FF2B5EF4-FFF2-40B4-BE49-F238E27FC236}">
                <a16:creationId xmlns:a16="http://schemas.microsoft.com/office/drawing/2014/main" id="{16171297-C7D0-0DE6-B626-651721B1DDCC}"/>
              </a:ext>
            </a:extLst>
          </p:cNvPr>
          <p:cNvSpPr/>
          <p:nvPr/>
        </p:nvSpPr>
        <p:spPr>
          <a:xfrm>
            <a:off x="7626096" y="3950208"/>
            <a:ext cx="3364992" cy="2011680"/>
          </a:xfrm>
          <a:prstGeom prst="wedgeRoundRectCallout">
            <a:avLst>
              <a:gd name="adj1" fmla="val -37138"/>
              <a:gd name="adj2" fmla="val 929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¿OTROS FACTORES DE FORMA?</a:t>
            </a:r>
          </a:p>
          <a:p>
            <a:pPr algn="ctr"/>
            <a:endParaRPr lang="es-ES" dirty="0"/>
          </a:p>
          <a:p>
            <a:pPr algn="ctr"/>
            <a:r>
              <a:rPr lang="es-ES" dirty="0"/>
              <a:t>Mini-ITX, Nano-ITX, Pico-ITX…</a:t>
            </a:r>
            <a:br>
              <a:rPr lang="es-ES" dirty="0"/>
            </a:br>
            <a:r>
              <a:rPr lang="es-ES" dirty="0"/>
              <a:t>Otros / propietario</a:t>
            </a:r>
          </a:p>
        </p:txBody>
      </p:sp>
    </p:spTree>
    <p:extLst>
      <p:ext uri="{BB962C8B-B14F-4D97-AF65-F5344CB8AC3E}">
        <p14:creationId xmlns:p14="http://schemas.microsoft.com/office/powerpoint/2010/main" val="155731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718ABF57-D351-08B4-5860-CBFA4C36A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53467"/>
            <a:ext cx="12192000" cy="5488495"/>
          </a:xfrm>
        </p:spPr>
      </p:pic>
      <p:sp>
        <p:nvSpPr>
          <p:cNvPr id="4" name="Marcador de número de diapositiva 3">
            <a:extLst>
              <a:ext uri="{FF2B5EF4-FFF2-40B4-BE49-F238E27FC236}">
                <a16:creationId xmlns:a16="http://schemas.microsoft.com/office/drawing/2014/main" id="{C2C3AF97-9E72-C39D-E1B0-21E6C5128C58}"/>
              </a:ext>
            </a:extLst>
          </p:cNvPr>
          <p:cNvSpPr>
            <a:spLocks noGrp="1"/>
          </p:cNvSpPr>
          <p:nvPr>
            <p:ph type="sldNum" sz="quarter" idx="12"/>
          </p:nvPr>
        </p:nvSpPr>
        <p:spPr/>
        <p:txBody>
          <a:bodyPr/>
          <a:lstStyle/>
          <a:p>
            <a:fld id="{6993356B-10FC-46AF-A724-8FFAD717AC5A}" type="slidenum">
              <a:rPr lang="es-ES" smtClean="0"/>
              <a:t>40</a:t>
            </a:fld>
            <a:endParaRPr lang="es-ES"/>
          </a:p>
        </p:txBody>
      </p:sp>
    </p:spTree>
    <p:extLst>
      <p:ext uri="{BB962C8B-B14F-4D97-AF65-F5344CB8AC3E}">
        <p14:creationId xmlns:p14="http://schemas.microsoft.com/office/powerpoint/2010/main" val="172865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4BC970F6-26A4-8BF2-D210-BB286DED5C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069" y="1690688"/>
            <a:ext cx="11839931" cy="3557172"/>
          </a:xfrm>
        </p:spPr>
      </p:pic>
      <p:sp>
        <p:nvSpPr>
          <p:cNvPr id="4" name="Marcador de número de diapositiva 3">
            <a:extLst>
              <a:ext uri="{FF2B5EF4-FFF2-40B4-BE49-F238E27FC236}">
                <a16:creationId xmlns:a16="http://schemas.microsoft.com/office/drawing/2014/main" id="{846B4CC8-311B-191E-8D8E-54C076C6E746}"/>
              </a:ext>
            </a:extLst>
          </p:cNvPr>
          <p:cNvSpPr>
            <a:spLocks noGrp="1"/>
          </p:cNvSpPr>
          <p:nvPr>
            <p:ph type="sldNum" sz="quarter" idx="12"/>
          </p:nvPr>
        </p:nvSpPr>
        <p:spPr/>
        <p:txBody>
          <a:bodyPr/>
          <a:lstStyle/>
          <a:p>
            <a:fld id="{6993356B-10FC-46AF-A724-8FFAD717AC5A}" type="slidenum">
              <a:rPr lang="es-ES" smtClean="0"/>
              <a:t>41</a:t>
            </a:fld>
            <a:endParaRPr lang="es-ES"/>
          </a:p>
        </p:txBody>
      </p:sp>
    </p:spTree>
    <p:extLst>
      <p:ext uri="{BB962C8B-B14F-4D97-AF65-F5344CB8AC3E}">
        <p14:creationId xmlns:p14="http://schemas.microsoft.com/office/powerpoint/2010/main" val="2371057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35562-B8AF-6B18-3267-ECD448EC5B53}"/>
              </a:ext>
            </a:extLst>
          </p:cNvPr>
          <p:cNvSpPr>
            <a:spLocks noGrp="1"/>
          </p:cNvSpPr>
          <p:nvPr>
            <p:ph type="title"/>
          </p:nvPr>
        </p:nvSpPr>
        <p:spPr/>
        <p:txBody>
          <a:bodyPr/>
          <a:lstStyle/>
          <a:p>
            <a:r>
              <a:rPr lang="es-ES" dirty="0"/>
              <a:t>Tarjetas gráficas</a:t>
            </a:r>
          </a:p>
        </p:txBody>
      </p:sp>
      <p:sp>
        <p:nvSpPr>
          <p:cNvPr id="4" name="Marcador de número de diapositiva 3">
            <a:extLst>
              <a:ext uri="{FF2B5EF4-FFF2-40B4-BE49-F238E27FC236}">
                <a16:creationId xmlns:a16="http://schemas.microsoft.com/office/drawing/2014/main" id="{40842202-A190-1F88-6F61-B75B09E772F0}"/>
              </a:ext>
            </a:extLst>
          </p:cNvPr>
          <p:cNvSpPr>
            <a:spLocks noGrp="1"/>
          </p:cNvSpPr>
          <p:nvPr>
            <p:ph type="sldNum" sz="quarter" idx="12"/>
          </p:nvPr>
        </p:nvSpPr>
        <p:spPr/>
        <p:txBody>
          <a:bodyPr/>
          <a:lstStyle/>
          <a:p>
            <a:fld id="{6993356B-10FC-46AF-A724-8FFAD717AC5A}" type="slidenum">
              <a:rPr lang="es-ES" smtClean="0"/>
              <a:t>42</a:t>
            </a:fld>
            <a:endParaRPr lang="es-ES"/>
          </a:p>
        </p:txBody>
      </p:sp>
      <p:pic>
        <p:nvPicPr>
          <p:cNvPr id="6" name="Imagen 5">
            <a:extLst>
              <a:ext uri="{FF2B5EF4-FFF2-40B4-BE49-F238E27FC236}">
                <a16:creationId xmlns:a16="http://schemas.microsoft.com/office/drawing/2014/main" id="{CB4B315A-14B5-C4CA-CDA5-29D29F6515E2}"/>
              </a:ext>
            </a:extLst>
          </p:cNvPr>
          <p:cNvPicPr>
            <a:picLocks noChangeAspect="1"/>
          </p:cNvPicPr>
          <p:nvPr/>
        </p:nvPicPr>
        <p:blipFill>
          <a:blip r:embed="rId2"/>
          <a:stretch>
            <a:fillRect/>
          </a:stretch>
        </p:blipFill>
        <p:spPr>
          <a:xfrm>
            <a:off x="2522261" y="1700213"/>
            <a:ext cx="6829425" cy="4476750"/>
          </a:xfrm>
          <a:prstGeom prst="rect">
            <a:avLst/>
          </a:prstGeom>
        </p:spPr>
      </p:pic>
    </p:spTree>
    <p:extLst>
      <p:ext uri="{BB962C8B-B14F-4D97-AF65-F5344CB8AC3E}">
        <p14:creationId xmlns:p14="http://schemas.microsoft.com/office/powerpoint/2010/main" val="3389721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35562-B8AF-6B18-3267-ECD448EC5B53}"/>
              </a:ext>
            </a:extLst>
          </p:cNvPr>
          <p:cNvSpPr>
            <a:spLocks noGrp="1"/>
          </p:cNvSpPr>
          <p:nvPr>
            <p:ph type="title"/>
          </p:nvPr>
        </p:nvSpPr>
        <p:spPr/>
        <p:txBody>
          <a:bodyPr/>
          <a:lstStyle/>
          <a:p>
            <a:r>
              <a:rPr lang="es-ES" dirty="0"/>
              <a:t>Tarjetas gráficas: CPU Vs. GPU</a:t>
            </a:r>
          </a:p>
        </p:txBody>
      </p:sp>
      <p:sp>
        <p:nvSpPr>
          <p:cNvPr id="3" name="Marcador de contenido 2">
            <a:extLst>
              <a:ext uri="{FF2B5EF4-FFF2-40B4-BE49-F238E27FC236}">
                <a16:creationId xmlns:a16="http://schemas.microsoft.com/office/drawing/2014/main" id="{79160B48-102F-17AE-30DB-BA21689659EA}"/>
              </a:ext>
            </a:extLst>
          </p:cNvPr>
          <p:cNvSpPr>
            <a:spLocks noGrp="1"/>
          </p:cNvSpPr>
          <p:nvPr>
            <p:ph idx="1"/>
          </p:nvPr>
        </p:nvSpPr>
        <p:spPr/>
        <p:txBody>
          <a:bodyPr/>
          <a:lstStyle/>
          <a:p>
            <a:r>
              <a:rPr lang="es-ES" dirty="0"/>
              <a:t>CPU: diseñada para procesamiento secuencial</a:t>
            </a:r>
          </a:p>
          <a:p>
            <a:r>
              <a:rPr lang="es-ES" dirty="0"/>
              <a:t>GPU: diseñada para procesamiento paralelo</a:t>
            </a:r>
          </a:p>
          <a:p>
            <a:endParaRPr lang="es-ES" dirty="0"/>
          </a:p>
          <a:p>
            <a:pPr marL="0" indent="0">
              <a:buNone/>
            </a:pPr>
            <a:r>
              <a:rPr lang="es-ES" dirty="0"/>
              <a:t>Esta característica es deseable por su uso en videojuegos, gráficos, computación numérica y, recientemente, </a:t>
            </a:r>
            <a:r>
              <a:rPr lang="es-ES" i="1" dirty="0" err="1"/>
              <a:t>deep</a:t>
            </a:r>
            <a:r>
              <a:rPr lang="es-ES" i="1" dirty="0"/>
              <a:t> </a:t>
            </a:r>
            <a:r>
              <a:rPr lang="es-ES" i="1" dirty="0" err="1"/>
              <a:t>learning</a:t>
            </a:r>
            <a:r>
              <a:rPr lang="es-ES" dirty="0"/>
              <a:t>.</a:t>
            </a:r>
          </a:p>
        </p:txBody>
      </p:sp>
      <p:sp>
        <p:nvSpPr>
          <p:cNvPr id="4" name="Marcador de número de diapositiva 3">
            <a:extLst>
              <a:ext uri="{FF2B5EF4-FFF2-40B4-BE49-F238E27FC236}">
                <a16:creationId xmlns:a16="http://schemas.microsoft.com/office/drawing/2014/main" id="{40842202-A190-1F88-6F61-B75B09E772F0}"/>
              </a:ext>
            </a:extLst>
          </p:cNvPr>
          <p:cNvSpPr>
            <a:spLocks noGrp="1"/>
          </p:cNvSpPr>
          <p:nvPr>
            <p:ph type="sldNum" sz="quarter" idx="12"/>
          </p:nvPr>
        </p:nvSpPr>
        <p:spPr/>
        <p:txBody>
          <a:bodyPr/>
          <a:lstStyle/>
          <a:p>
            <a:fld id="{6993356B-10FC-46AF-A724-8FFAD717AC5A}" type="slidenum">
              <a:rPr lang="es-ES" smtClean="0"/>
              <a:t>43</a:t>
            </a:fld>
            <a:endParaRPr lang="es-ES"/>
          </a:p>
        </p:txBody>
      </p:sp>
    </p:spTree>
    <p:extLst>
      <p:ext uri="{BB962C8B-B14F-4D97-AF65-F5344CB8AC3E}">
        <p14:creationId xmlns:p14="http://schemas.microsoft.com/office/powerpoint/2010/main" val="25732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35562-B8AF-6B18-3267-ECD448EC5B53}"/>
              </a:ext>
            </a:extLst>
          </p:cNvPr>
          <p:cNvSpPr>
            <a:spLocks noGrp="1"/>
          </p:cNvSpPr>
          <p:nvPr>
            <p:ph type="title"/>
          </p:nvPr>
        </p:nvSpPr>
        <p:spPr/>
        <p:txBody>
          <a:bodyPr/>
          <a:lstStyle/>
          <a:p>
            <a:r>
              <a:rPr lang="es-ES" dirty="0"/>
              <a:t>Tarjetas gráficas: CPU Vs. GPU</a:t>
            </a:r>
          </a:p>
        </p:txBody>
      </p:sp>
      <p:sp>
        <p:nvSpPr>
          <p:cNvPr id="3" name="Marcador de contenido 2">
            <a:extLst>
              <a:ext uri="{FF2B5EF4-FFF2-40B4-BE49-F238E27FC236}">
                <a16:creationId xmlns:a16="http://schemas.microsoft.com/office/drawing/2014/main" id="{79160B48-102F-17AE-30DB-BA21689659EA}"/>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0842202-A190-1F88-6F61-B75B09E772F0}"/>
              </a:ext>
            </a:extLst>
          </p:cNvPr>
          <p:cNvSpPr>
            <a:spLocks noGrp="1"/>
          </p:cNvSpPr>
          <p:nvPr>
            <p:ph type="sldNum" sz="quarter" idx="12"/>
          </p:nvPr>
        </p:nvSpPr>
        <p:spPr/>
        <p:txBody>
          <a:bodyPr/>
          <a:lstStyle/>
          <a:p>
            <a:fld id="{6993356B-10FC-46AF-A724-8FFAD717AC5A}" type="slidenum">
              <a:rPr lang="es-ES" smtClean="0"/>
              <a:t>44</a:t>
            </a:fld>
            <a:endParaRPr lang="es-ES"/>
          </a:p>
        </p:txBody>
      </p:sp>
      <p:pic>
        <p:nvPicPr>
          <p:cNvPr id="7" name="Imagen 6">
            <a:extLst>
              <a:ext uri="{FF2B5EF4-FFF2-40B4-BE49-F238E27FC236}">
                <a16:creationId xmlns:a16="http://schemas.microsoft.com/office/drawing/2014/main" id="{427F8ED2-9DA3-7989-97D4-C387A2F2E36A}"/>
              </a:ext>
            </a:extLst>
          </p:cNvPr>
          <p:cNvPicPr>
            <a:picLocks noChangeAspect="1"/>
          </p:cNvPicPr>
          <p:nvPr/>
        </p:nvPicPr>
        <p:blipFill>
          <a:blip r:embed="rId2"/>
          <a:stretch>
            <a:fillRect/>
          </a:stretch>
        </p:blipFill>
        <p:spPr>
          <a:xfrm>
            <a:off x="1411424" y="1825625"/>
            <a:ext cx="9039572" cy="4457701"/>
          </a:xfrm>
          <a:prstGeom prst="rect">
            <a:avLst/>
          </a:prstGeom>
        </p:spPr>
      </p:pic>
    </p:spTree>
    <p:extLst>
      <p:ext uri="{BB962C8B-B14F-4D97-AF65-F5344CB8AC3E}">
        <p14:creationId xmlns:p14="http://schemas.microsoft.com/office/powerpoint/2010/main" val="2493507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35562-B8AF-6B18-3267-ECD448EC5B53}"/>
              </a:ext>
            </a:extLst>
          </p:cNvPr>
          <p:cNvSpPr>
            <a:spLocks noGrp="1"/>
          </p:cNvSpPr>
          <p:nvPr>
            <p:ph type="title"/>
          </p:nvPr>
        </p:nvSpPr>
        <p:spPr/>
        <p:txBody>
          <a:bodyPr/>
          <a:lstStyle/>
          <a:p>
            <a:r>
              <a:rPr lang="es-ES" dirty="0"/>
              <a:t>Tarjetas gráficas: Arquitectura de la GPU</a:t>
            </a:r>
          </a:p>
        </p:txBody>
      </p:sp>
      <p:pic>
        <p:nvPicPr>
          <p:cNvPr id="6" name="Marcador de contenido 5">
            <a:extLst>
              <a:ext uri="{FF2B5EF4-FFF2-40B4-BE49-F238E27FC236}">
                <a16:creationId xmlns:a16="http://schemas.microsoft.com/office/drawing/2014/main" id="{5F1F54B8-D88F-5763-AB12-B792222F27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5984" y="1690688"/>
            <a:ext cx="7125040" cy="4351338"/>
          </a:xfrm>
        </p:spPr>
      </p:pic>
      <p:sp>
        <p:nvSpPr>
          <p:cNvPr id="4" name="Marcador de número de diapositiva 3">
            <a:extLst>
              <a:ext uri="{FF2B5EF4-FFF2-40B4-BE49-F238E27FC236}">
                <a16:creationId xmlns:a16="http://schemas.microsoft.com/office/drawing/2014/main" id="{40842202-A190-1F88-6F61-B75B09E772F0}"/>
              </a:ext>
            </a:extLst>
          </p:cNvPr>
          <p:cNvSpPr>
            <a:spLocks noGrp="1"/>
          </p:cNvSpPr>
          <p:nvPr>
            <p:ph type="sldNum" sz="quarter" idx="12"/>
          </p:nvPr>
        </p:nvSpPr>
        <p:spPr/>
        <p:txBody>
          <a:bodyPr/>
          <a:lstStyle/>
          <a:p>
            <a:fld id="{6993356B-10FC-46AF-A724-8FFAD717AC5A}" type="slidenum">
              <a:rPr lang="es-ES" smtClean="0"/>
              <a:t>45</a:t>
            </a:fld>
            <a:endParaRPr lang="es-ES"/>
          </a:p>
        </p:txBody>
      </p:sp>
      <p:sp>
        <p:nvSpPr>
          <p:cNvPr id="8" name="Globo: línea 7">
            <a:extLst>
              <a:ext uri="{FF2B5EF4-FFF2-40B4-BE49-F238E27FC236}">
                <a16:creationId xmlns:a16="http://schemas.microsoft.com/office/drawing/2014/main" id="{2673F5F4-B878-8263-39F6-68EA0BBDBD47}"/>
              </a:ext>
            </a:extLst>
          </p:cNvPr>
          <p:cNvSpPr/>
          <p:nvPr/>
        </p:nvSpPr>
        <p:spPr>
          <a:xfrm>
            <a:off x="9197009" y="2425148"/>
            <a:ext cx="2156791" cy="1325563"/>
          </a:xfrm>
          <a:prstGeom prst="borderCallout1">
            <a:avLst>
              <a:gd name="adj1" fmla="val 41744"/>
              <a:gd name="adj2" fmla="val -960"/>
              <a:gd name="adj3" fmla="val -42460"/>
              <a:gd name="adj4" fmla="val -67212"/>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 dirty="0"/>
              <a:t>SM</a:t>
            </a:r>
            <a:br>
              <a:rPr lang="es-ES" dirty="0"/>
            </a:br>
            <a:r>
              <a:rPr lang="es-ES" dirty="0" err="1"/>
              <a:t>Streaming</a:t>
            </a:r>
            <a:r>
              <a:rPr lang="es-ES" dirty="0"/>
              <a:t> </a:t>
            </a:r>
            <a:r>
              <a:rPr lang="es-ES" dirty="0" err="1"/>
              <a:t>Multiprocesor</a:t>
            </a:r>
            <a:endParaRPr lang="es-ES" dirty="0"/>
          </a:p>
        </p:txBody>
      </p:sp>
    </p:spTree>
    <p:extLst>
      <p:ext uri="{BB962C8B-B14F-4D97-AF65-F5344CB8AC3E}">
        <p14:creationId xmlns:p14="http://schemas.microsoft.com/office/powerpoint/2010/main" val="1104040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02AF9EB-D600-9804-64F5-4A5B9973DE96}"/>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1B5C4CE-9744-B662-0E21-42FD303C8289}"/>
              </a:ext>
            </a:extLst>
          </p:cNvPr>
          <p:cNvSpPr>
            <a:spLocks noGrp="1"/>
          </p:cNvSpPr>
          <p:nvPr>
            <p:ph type="sldNum" sz="quarter" idx="12"/>
          </p:nvPr>
        </p:nvSpPr>
        <p:spPr/>
        <p:txBody>
          <a:bodyPr/>
          <a:lstStyle/>
          <a:p>
            <a:fld id="{6993356B-10FC-46AF-A724-8FFAD717AC5A}" type="slidenum">
              <a:rPr lang="es-ES" smtClean="0"/>
              <a:t>46</a:t>
            </a:fld>
            <a:endParaRPr lang="es-ES"/>
          </a:p>
        </p:txBody>
      </p:sp>
      <p:sp>
        <p:nvSpPr>
          <p:cNvPr id="6" name="CuadroTexto 5">
            <a:extLst>
              <a:ext uri="{FF2B5EF4-FFF2-40B4-BE49-F238E27FC236}">
                <a16:creationId xmlns:a16="http://schemas.microsoft.com/office/drawing/2014/main" id="{7936B261-144A-D20A-3236-07504A007D9B}"/>
              </a:ext>
            </a:extLst>
          </p:cNvPr>
          <p:cNvSpPr txBox="1"/>
          <p:nvPr/>
        </p:nvSpPr>
        <p:spPr>
          <a:xfrm>
            <a:off x="132522" y="6308209"/>
            <a:ext cx="6096000" cy="369332"/>
          </a:xfrm>
          <a:prstGeom prst="rect">
            <a:avLst/>
          </a:prstGeom>
          <a:noFill/>
        </p:spPr>
        <p:txBody>
          <a:bodyPr wrap="square">
            <a:spAutoFit/>
          </a:bodyPr>
          <a:lstStyle/>
          <a:p>
            <a:r>
              <a:rPr lang="es-ES" dirty="0"/>
              <a:t>https://www.youtube.com/watch?v=_amKugIhx74</a:t>
            </a:r>
          </a:p>
        </p:txBody>
      </p:sp>
      <p:sp>
        <p:nvSpPr>
          <p:cNvPr id="8" name="CuadroTexto 7">
            <a:extLst>
              <a:ext uri="{FF2B5EF4-FFF2-40B4-BE49-F238E27FC236}">
                <a16:creationId xmlns:a16="http://schemas.microsoft.com/office/drawing/2014/main" id="{8AB07B6E-F1EA-BB62-34DF-0D090BCD7990}"/>
              </a:ext>
            </a:extLst>
          </p:cNvPr>
          <p:cNvSpPr txBox="1"/>
          <p:nvPr/>
        </p:nvSpPr>
        <p:spPr>
          <a:xfrm>
            <a:off x="5963478" y="6308209"/>
            <a:ext cx="6096000" cy="369332"/>
          </a:xfrm>
          <a:prstGeom prst="rect">
            <a:avLst/>
          </a:prstGeom>
          <a:noFill/>
        </p:spPr>
        <p:txBody>
          <a:bodyPr wrap="square">
            <a:spAutoFit/>
          </a:bodyPr>
          <a:lstStyle/>
          <a:p>
            <a:r>
              <a:rPr lang="es-ES" dirty="0"/>
              <a:t>https://www.youtube.com/watch?v=BY0HZgIy12E</a:t>
            </a:r>
          </a:p>
        </p:txBody>
      </p:sp>
      <p:pic>
        <p:nvPicPr>
          <p:cNvPr id="10" name="Imagen 9">
            <a:hlinkClick r:id="rId2"/>
            <a:extLst>
              <a:ext uri="{FF2B5EF4-FFF2-40B4-BE49-F238E27FC236}">
                <a16:creationId xmlns:a16="http://schemas.microsoft.com/office/drawing/2014/main" id="{6B65CB15-C206-8D91-B6F4-796104289CFC}"/>
              </a:ext>
            </a:extLst>
          </p:cNvPr>
          <p:cNvPicPr>
            <a:picLocks noChangeAspect="1"/>
          </p:cNvPicPr>
          <p:nvPr/>
        </p:nvPicPr>
        <p:blipFill>
          <a:blip r:embed="rId3"/>
          <a:stretch>
            <a:fillRect/>
          </a:stretch>
        </p:blipFill>
        <p:spPr>
          <a:xfrm>
            <a:off x="6158239" y="1490870"/>
            <a:ext cx="5698128" cy="3624470"/>
          </a:xfrm>
          <a:prstGeom prst="rect">
            <a:avLst/>
          </a:prstGeom>
        </p:spPr>
      </p:pic>
      <p:pic>
        <p:nvPicPr>
          <p:cNvPr id="12" name="Imagen 11">
            <a:hlinkClick r:id="rId4"/>
            <a:extLst>
              <a:ext uri="{FF2B5EF4-FFF2-40B4-BE49-F238E27FC236}">
                <a16:creationId xmlns:a16="http://schemas.microsoft.com/office/drawing/2014/main" id="{AC6173B2-5979-A5D7-4E94-65050BCCAF5A}"/>
              </a:ext>
            </a:extLst>
          </p:cNvPr>
          <p:cNvPicPr>
            <a:picLocks noChangeAspect="1"/>
          </p:cNvPicPr>
          <p:nvPr/>
        </p:nvPicPr>
        <p:blipFill>
          <a:blip r:embed="rId5"/>
          <a:stretch>
            <a:fillRect/>
          </a:stretch>
        </p:blipFill>
        <p:spPr>
          <a:xfrm>
            <a:off x="310065" y="1490869"/>
            <a:ext cx="5709539" cy="3624470"/>
          </a:xfrm>
          <a:prstGeom prst="rect">
            <a:avLst/>
          </a:prstGeom>
        </p:spPr>
      </p:pic>
    </p:spTree>
    <p:extLst>
      <p:ext uri="{BB962C8B-B14F-4D97-AF65-F5344CB8AC3E}">
        <p14:creationId xmlns:p14="http://schemas.microsoft.com/office/powerpoint/2010/main" val="3365022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D5B138-C30F-55EC-B7C3-CD877241FA2E}"/>
              </a:ext>
            </a:extLst>
          </p:cNvPr>
          <p:cNvSpPr>
            <a:spLocks noGrp="1"/>
          </p:cNvSpPr>
          <p:nvPr>
            <p:ph type="title"/>
          </p:nvPr>
        </p:nvSpPr>
        <p:spPr/>
        <p:txBody>
          <a:bodyPr/>
          <a:lstStyle/>
          <a:p>
            <a:r>
              <a:rPr lang="es-ES" dirty="0"/>
              <a:t>Interfaces de bus</a:t>
            </a:r>
          </a:p>
        </p:txBody>
      </p:sp>
      <p:sp>
        <p:nvSpPr>
          <p:cNvPr id="3" name="Marcador de contenido 2">
            <a:extLst>
              <a:ext uri="{FF2B5EF4-FFF2-40B4-BE49-F238E27FC236}">
                <a16:creationId xmlns:a16="http://schemas.microsoft.com/office/drawing/2014/main" id="{7FAF50CE-AE4B-73E9-4F6F-6A44082E3E46}"/>
              </a:ext>
            </a:extLst>
          </p:cNvPr>
          <p:cNvSpPr>
            <a:spLocks noGrp="1"/>
          </p:cNvSpPr>
          <p:nvPr>
            <p:ph idx="1"/>
          </p:nvPr>
        </p:nvSpPr>
        <p:spPr/>
        <p:txBody>
          <a:bodyPr/>
          <a:lstStyle/>
          <a:p>
            <a:r>
              <a:rPr lang="es-ES" dirty="0" err="1">
                <a:solidFill>
                  <a:schemeClr val="bg1">
                    <a:lumMod val="50000"/>
                  </a:schemeClr>
                </a:solidFill>
              </a:rPr>
              <a:t>Advanced</a:t>
            </a:r>
            <a:r>
              <a:rPr lang="es-ES" dirty="0">
                <a:solidFill>
                  <a:schemeClr val="bg1">
                    <a:lumMod val="50000"/>
                  </a:schemeClr>
                </a:solidFill>
              </a:rPr>
              <a:t> </a:t>
            </a:r>
            <a:r>
              <a:rPr lang="es-ES" dirty="0" err="1">
                <a:solidFill>
                  <a:schemeClr val="bg1">
                    <a:lumMod val="50000"/>
                  </a:schemeClr>
                </a:solidFill>
              </a:rPr>
              <a:t>Graphics</a:t>
            </a:r>
            <a:r>
              <a:rPr lang="es-ES" dirty="0">
                <a:solidFill>
                  <a:schemeClr val="bg1">
                    <a:lumMod val="50000"/>
                  </a:schemeClr>
                </a:solidFill>
              </a:rPr>
              <a:t> Interface (AGP)</a:t>
            </a:r>
          </a:p>
          <a:p>
            <a:r>
              <a:rPr lang="es-ES" dirty="0" err="1">
                <a:solidFill>
                  <a:schemeClr val="bg1">
                    <a:lumMod val="50000"/>
                  </a:schemeClr>
                </a:solidFill>
              </a:rPr>
              <a:t>Peripheral</a:t>
            </a:r>
            <a:r>
              <a:rPr lang="es-ES" dirty="0">
                <a:solidFill>
                  <a:schemeClr val="bg1">
                    <a:lumMod val="50000"/>
                  </a:schemeClr>
                </a:solidFill>
              </a:rPr>
              <a:t> </a:t>
            </a:r>
            <a:r>
              <a:rPr lang="es-ES" dirty="0" err="1">
                <a:solidFill>
                  <a:schemeClr val="bg1">
                    <a:lumMod val="50000"/>
                  </a:schemeClr>
                </a:solidFill>
              </a:rPr>
              <a:t>Computer</a:t>
            </a:r>
            <a:r>
              <a:rPr lang="es-ES" dirty="0">
                <a:solidFill>
                  <a:schemeClr val="bg1">
                    <a:lumMod val="50000"/>
                  </a:schemeClr>
                </a:solidFill>
              </a:rPr>
              <a:t> </a:t>
            </a:r>
            <a:r>
              <a:rPr lang="es-ES" dirty="0" err="1">
                <a:solidFill>
                  <a:schemeClr val="bg1">
                    <a:lumMod val="50000"/>
                  </a:schemeClr>
                </a:solidFill>
              </a:rPr>
              <a:t>Interconnect</a:t>
            </a:r>
            <a:r>
              <a:rPr lang="es-ES" dirty="0">
                <a:solidFill>
                  <a:schemeClr val="bg1">
                    <a:lumMod val="50000"/>
                  </a:schemeClr>
                </a:solidFill>
              </a:rPr>
              <a:t> (PCI)</a:t>
            </a:r>
          </a:p>
          <a:p>
            <a:r>
              <a:rPr lang="es-ES" dirty="0" err="1">
                <a:sym typeface="Wingdings" panose="05000000000000000000" pitchFamily="2" charset="2"/>
              </a:rPr>
              <a:t>Peripheral</a:t>
            </a:r>
            <a:r>
              <a:rPr lang="es-ES" dirty="0">
                <a:sym typeface="Wingdings" panose="05000000000000000000" pitchFamily="2" charset="2"/>
              </a:rPr>
              <a:t> </a:t>
            </a:r>
            <a:r>
              <a:rPr lang="es-ES" dirty="0" err="1">
                <a:sym typeface="Wingdings" panose="05000000000000000000" pitchFamily="2" charset="2"/>
              </a:rPr>
              <a:t>Computer</a:t>
            </a:r>
            <a:r>
              <a:rPr lang="es-ES" dirty="0">
                <a:sym typeface="Wingdings" panose="05000000000000000000" pitchFamily="2" charset="2"/>
              </a:rPr>
              <a:t> </a:t>
            </a:r>
            <a:r>
              <a:rPr lang="es-ES" dirty="0" err="1">
                <a:sym typeface="Wingdings" panose="05000000000000000000" pitchFamily="2" charset="2"/>
              </a:rPr>
              <a:t>Interconnect</a:t>
            </a:r>
            <a:r>
              <a:rPr lang="es-ES" dirty="0">
                <a:sym typeface="Wingdings" panose="05000000000000000000" pitchFamily="2" charset="2"/>
              </a:rPr>
              <a:t> Express (PCIe)</a:t>
            </a:r>
          </a:p>
          <a:p>
            <a:pPr lvl="1"/>
            <a:r>
              <a:rPr lang="es-ES" dirty="0">
                <a:sym typeface="Wingdings" panose="05000000000000000000" pitchFamily="2" charset="2"/>
              </a:rPr>
              <a:t>Existen ranuras PCIe x1, x4, x8 y x16 </a:t>
            </a:r>
          </a:p>
          <a:p>
            <a:pPr lvl="1"/>
            <a:r>
              <a:rPr lang="es-ES" dirty="0">
                <a:sym typeface="Wingdings" panose="05000000000000000000" pitchFamily="2" charset="2"/>
              </a:rPr>
              <a:t>Es el procesador el que se encarga de gestionar el bus de datos PCIe</a:t>
            </a:r>
          </a:p>
          <a:p>
            <a:r>
              <a:rPr lang="es-ES" dirty="0" err="1">
                <a:solidFill>
                  <a:schemeClr val="bg1">
                    <a:lumMod val="50000"/>
                  </a:schemeClr>
                </a:solidFill>
                <a:sym typeface="Wingdings" panose="05000000000000000000" pitchFamily="2" charset="2"/>
              </a:rPr>
              <a:t>Parallel</a:t>
            </a:r>
            <a:r>
              <a:rPr lang="es-ES" dirty="0">
                <a:solidFill>
                  <a:schemeClr val="bg1">
                    <a:lumMod val="50000"/>
                  </a:schemeClr>
                </a:solidFill>
                <a:sym typeface="Wingdings" panose="05000000000000000000" pitchFamily="2" charset="2"/>
              </a:rPr>
              <a:t> AT </a:t>
            </a:r>
            <a:r>
              <a:rPr lang="es-ES" dirty="0" err="1">
                <a:solidFill>
                  <a:schemeClr val="bg1">
                    <a:lumMod val="50000"/>
                  </a:schemeClr>
                </a:solidFill>
                <a:sym typeface="Wingdings" panose="05000000000000000000" pitchFamily="2" charset="2"/>
              </a:rPr>
              <a:t>Attachment</a:t>
            </a:r>
            <a:r>
              <a:rPr lang="es-ES" dirty="0">
                <a:solidFill>
                  <a:schemeClr val="bg1">
                    <a:lumMod val="50000"/>
                  </a:schemeClr>
                </a:solidFill>
                <a:sym typeface="Wingdings" panose="05000000000000000000" pitchFamily="2" charset="2"/>
              </a:rPr>
              <a:t> (IDE/P-ATA)</a:t>
            </a:r>
          </a:p>
          <a:p>
            <a:r>
              <a:rPr lang="es-ES" dirty="0">
                <a:sym typeface="Wingdings" panose="05000000000000000000" pitchFamily="2" charset="2"/>
              </a:rPr>
              <a:t>Serial AT </a:t>
            </a:r>
            <a:r>
              <a:rPr lang="es-ES" dirty="0" err="1">
                <a:sym typeface="Wingdings" panose="05000000000000000000" pitchFamily="2" charset="2"/>
              </a:rPr>
              <a:t>Attachement</a:t>
            </a:r>
            <a:r>
              <a:rPr lang="es-ES" dirty="0">
                <a:sym typeface="Wingdings" panose="05000000000000000000" pitchFamily="2" charset="2"/>
              </a:rPr>
              <a:t> (SATA)</a:t>
            </a:r>
          </a:p>
          <a:p>
            <a:r>
              <a:rPr lang="es-ES" dirty="0">
                <a:sym typeface="Wingdings" panose="05000000000000000000" pitchFamily="2" charset="2"/>
              </a:rPr>
              <a:t>Universal Serial Bus (USB)</a:t>
            </a:r>
          </a:p>
          <a:p>
            <a:endParaRPr lang="es-ES" dirty="0">
              <a:sym typeface="Wingdings" panose="05000000000000000000" pitchFamily="2" charset="2"/>
            </a:endParaRPr>
          </a:p>
          <a:p>
            <a:endParaRPr lang="es-ES" dirty="0"/>
          </a:p>
        </p:txBody>
      </p:sp>
      <p:sp>
        <p:nvSpPr>
          <p:cNvPr id="4" name="Marcador de número de diapositiva 3">
            <a:extLst>
              <a:ext uri="{FF2B5EF4-FFF2-40B4-BE49-F238E27FC236}">
                <a16:creationId xmlns:a16="http://schemas.microsoft.com/office/drawing/2014/main" id="{7884E591-C051-F76E-63C2-F89E388DC604}"/>
              </a:ext>
            </a:extLst>
          </p:cNvPr>
          <p:cNvSpPr>
            <a:spLocks noGrp="1"/>
          </p:cNvSpPr>
          <p:nvPr>
            <p:ph type="sldNum" sz="quarter" idx="12"/>
          </p:nvPr>
        </p:nvSpPr>
        <p:spPr/>
        <p:txBody>
          <a:bodyPr/>
          <a:lstStyle/>
          <a:p>
            <a:fld id="{6993356B-10FC-46AF-A724-8FFAD717AC5A}" type="slidenum">
              <a:rPr lang="es-ES" smtClean="0"/>
              <a:t>47</a:t>
            </a:fld>
            <a:endParaRPr lang="es-ES"/>
          </a:p>
        </p:txBody>
      </p:sp>
    </p:spTree>
    <p:extLst>
      <p:ext uri="{BB962C8B-B14F-4D97-AF65-F5344CB8AC3E}">
        <p14:creationId xmlns:p14="http://schemas.microsoft.com/office/powerpoint/2010/main" val="748869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D5B138-C30F-55EC-B7C3-CD877241FA2E}"/>
              </a:ext>
            </a:extLst>
          </p:cNvPr>
          <p:cNvSpPr>
            <a:spLocks noGrp="1"/>
          </p:cNvSpPr>
          <p:nvPr>
            <p:ph type="title"/>
          </p:nvPr>
        </p:nvSpPr>
        <p:spPr/>
        <p:txBody>
          <a:bodyPr/>
          <a:lstStyle/>
          <a:p>
            <a:r>
              <a:rPr lang="es-ES" dirty="0"/>
              <a:t>Interfaces de bus</a:t>
            </a:r>
          </a:p>
        </p:txBody>
      </p:sp>
      <p:sp>
        <p:nvSpPr>
          <p:cNvPr id="4" name="Marcador de número de diapositiva 3">
            <a:extLst>
              <a:ext uri="{FF2B5EF4-FFF2-40B4-BE49-F238E27FC236}">
                <a16:creationId xmlns:a16="http://schemas.microsoft.com/office/drawing/2014/main" id="{7884E591-C051-F76E-63C2-F89E388DC604}"/>
              </a:ext>
            </a:extLst>
          </p:cNvPr>
          <p:cNvSpPr>
            <a:spLocks noGrp="1"/>
          </p:cNvSpPr>
          <p:nvPr>
            <p:ph type="sldNum" sz="quarter" idx="12"/>
          </p:nvPr>
        </p:nvSpPr>
        <p:spPr/>
        <p:txBody>
          <a:bodyPr/>
          <a:lstStyle/>
          <a:p>
            <a:fld id="{6993356B-10FC-46AF-A724-8FFAD717AC5A}" type="slidenum">
              <a:rPr lang="es-ES" smtClean="0"/>
              <a:t>48</a:t>
            </a:fld>
            <a:endParaRPr lang="es-ES"/>
          </a:p>
        </p:txBody>
      </p:sp>
      <p:sp>
        <p:nvSpPr>
          <p:cNvPr id="6" name="Marcador de contenido 5">
            <a:extLst>
              <a:ext uri="{FF2B5EF4-FFF2-40B4-BE49-F238E27FC236}">
                <a16:creationId xmlns:a16="http://schemas.microsoft.com/office/drawing/2014/main" id="{190A2C13-6F5E-9535-15B8-06278B37A9BB}"/>
              </a:ext>
            </a:extLst>
          </p:cNvPr>
          <p:cNvSpPr>
            <a:spLocks noGrp="1"/>
          </p:cNvSpPr>
          <p:nvPr>
            <p:ph idx="1"/>
          </p:nvPr>
        </p:nvSpPr>
        <p:spPr/>
        <p:txBody>
          <a:bodyPr/>
          <a:lstStyle/>
          <a:p>
            <a:pPr marL="0" indent="0">
              <a:buNone/>
            </a:pPr>
            <a:r>
              <a:rPr lang="es-ES" dirty="0"/>
              <a:t>Para hacer:</a:t>
            </a:r>
          </a:p>
          <a:p>
            <a:r>
              <a:rPr lang="es-ES" dirty="0"/>
              <a:t>Buscar imágenes de los conectores de estas interfaces de bus</a:t>
            </a:r>
          </a:p>
          <a:p>
            <a:r>
              <a:rPr lang="es-ES" dirty="0"/>
              <a:t>Identificarlas!</a:t>
            </a:r>
          </a:p>
          <a:p>
            <a:pPr marL="0" indent="0">
              <a:buNone/>
            </a:pPr>
            <a:endParaRPr lang="es-ES" dirty="0"/>
          </a:p>
        </p:txBody>
      </p:sp>
    </p:spTree>
    <p:extLst>
      <p:ext uri="{BB962C8B-B14F-4D97-AF65-F5344CB8AC3E}">
        <p14:creationId xmlns:p14="http://schemas.microsoft.com/office/powerpoint/2010/main" val="1853066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00863731-B283-CCA7-8EB7-1E71EA1D51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418" y="2288839"/>
            <a:ext cx="5715000" cy="2057400"/>
          </a:xfrm>
        </p:spPr>
      </p:pic>
      <p:sp>
        <p:nvSpPr>
          <p:cNvPr id="4" name="Marcador de número de diapositiva 3">
            <a:extLst>
              <a:ext uri="{FF2B5EF4-FFF2-40B4-BE49-F238E27FC236}">
                <a16:creationId xmlns:a16="http://schemas.microsoft.com/office/drawing/2014/main" id="{D1C17715-0794-FA39-D974-55303877F967}"/>
              </a:ext>
            </a:extLst>
          </p:cNvPr>
          <p:cNvSpPr>
            <a:spLocks noGrp="1"/>
          </p:cNvSpPr>
          <p:nvPr>
            <p:ph type="sldNum" sz="quarter" idx="12"/>
          </p:nvPr>
        </p:nvSpPr>
        <p:spPr/>
        <p:txBody>
          <a:bodyPr/>
          <a:lstStyle/>
          <a:p>
            <a:fld id="{6993356B-10FC-46AF-A724-8FFAD717AC5A}" type="slidenum">
              <a:rPr lang="es-ES" smtClean="0"/>
              <a:t>49</a:t>
            </a:fld>
            <a:endParaRPr lang="es-ES"/>
          </a:p>
        </p:txBody>
      </p:sp>
      <p:pic>
        <p:nvPicPr>
          <p:cNvPr id="8" name="Imagen 7">
            <a:extLst>
              <a:ext uri="{FF2B5EF4-FFF2-40B4-BE49-F238E27FC236}">
                <a16:creationId xmlns:a16="http://schemas.microsoft.com/office/drawing/2014/main" id="{A701BB33-F3DD-94BC-253A-6083A79572A1}"/>
              </a:ext>
            </a:extLst>
          </p:cNvPr>
          <p:cNvPicPr>
            <a:picLocks noChangeAspect="1"/>
          </p:cNvPicPr>
          <p:nvPr/>
        </p:nvPicPr>
        <p:blipFill>
          <a:blip r:embed="rId3"/>
          <a:stretch>
            <a:fillRect/>
          </a:stretch>
        </p:blipFill>
        <p:spPr>
          <a:xfrm>
            <a:off x="6665843" y="2097951"/>
            <a:ext cx="5092148" cy="2248288"/>
          </a:xfrm>
          <a:prstGeom prst="rect">
            <a:avLst/>
          </a:prstGeom>
        </p:spPr>
      </p:pic>
      <p:sp>
        <p:nvSpPr>
          <p:cNvPr id="9" name="CuadroTexto 8">
            <a:extLst>
              <a:ext uri="{FF2B5EF4-FFF2-40B4-BE49-F238E27FC236}">
                <a16:creationId xmlns:a16="http://schemas.microsoft.com/office/drawing/2014/main" id="{E8102476-9347-48EB-D854-03FC32DAA46D}"/>
              </a:ext>
            </a:extLst>
          </p:cNvPr>
          <p:cNvSpPr txBox="1"/>
          <p:nvPr/>
        </p:nvSpPr>
        <p:spPr>
          <a:xfrm>
            <a:off x="2279374" y="6599583"/>
            <a:ext cx="7218579" cy="307777"/>
          </a:xfrm>
          <a:prstGeom prst="rect">
            <a:avLst/>
          </a:prstGeom>
          <a:noFill/>
        </p:spPr>
        <p:txBody>
          <a:bodyPr wrap="none" rtlCol="0">
            <a:spAutoFit/>
          </a:bodyPr>
          <a:lstStyle/>
          <a:p>
            <a:r>
              <a:rPr lang="es-ES" sz="1400" dirty="0"/>
              <a:t>https://www.ticarte.com/contenido/conectores-internos-de-la-placa-base-ranuras-de-expansion</a:t>
            </a:r>
          </a:p>
        </p:txBody>
      </p:sp>
    </p:spTree>
    <p:extLst>
      <p:ext uri="{BB962C8B-B14F-4D97-AF65-F5344CB8AC3E}">
        <p14:creationId xmlns:p14="http://schemas.microsoft.com/office/powerpoint/2010/main" val="123519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1A541A-CBEA-C042-A9A0-F071944F7FA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B03632C-4ED9-FC0C-44A1-36847EADBB1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2650D7B-0613-107E-3DA6-07C7D30EC5A6}"/>
              </a:ext>
            </a:extLst>
          </p:cNvPr>
          <p:cNvSpPr>
            <a:spLocks noGrp="1"/>
          </p:cNvSpPr>
          <p:nvPr>
            <p:ph type="sldNum" sz="quarter" idx="12"/>
          </p:nvPr>
        </p:nvSpPr>
        <p:spPr/>
        <p:txBody>
          <a:bodyPr/>
          <a:lstStyle/>
          <a:p>
            <a:fld id="{6993356B-10FC-46AF-A724-8FFAD717AC5A}" type="slidenum">
              <a:rPr lang="es-ES" smtClean="0"/>
              <a:t>5</a:t>
            </a:fld>
            <a:endParaRPr lang="es-ES"/>
          </a:p>
        </p:txBody>
      </p:sp>
      <p:pic>
        <p:nvPicPr>
          <p:cNvPr id="9" name="Imagen 8">
            <a:extLst>
              <a:ext uri="{FF2B5EF4-FFF2-40B4-BE49-F238E27FC236}">
                <a16:creationId xmlns:a16="http://schemas.microsoft.com/office/drawing/2014/main" id="{FE52701C-2123-2E02-D606-208D120FB813}"/>
              </a:ext>
            </a:extLst>
          </p:cNvPr>
          <p:cNvPicPr>
            <a:picLocks noChangeAspect="1"/>
          </p:cNvPicPr>
          <p:nvPr/>
        </p:nvPicPr>
        <p:blipFill>
          <a:blip r:embed="rId2"/>
          <a:stretch>
            <a:fillRect/>
          </a:stretch>
        </p:blipFill>
        <p:spPr>
          <a:xfrm>
            <a:off x="331053" y="365125"/>
            <a:ext cx="11529894" cy="4764088"/>
          </a:xfrm>
          <a:prstGeom prst="rect">
            <a:avLst/>
          </a:prstGeom>
        </p:spPr>
      </p:pic>
      <p:sp>
        <p:nvSpPr>
          <p:cNvPr id="10" name="CuadroTexto 9">
            <a:extLst>
              <a:ext uri="{FF2B5EF4-FFF2-40B4-BE49-F238E27FC236}">
                <a16:creationId xmlns:a16="http://schemas.microsoft.com/office/drawing/2014/main" id="{CF6D0FEB-0A67-1793-92D1-9D3A32A4D324}"/>
              </a:ext>
            </a:extLst>
          </p:cNvPr>
          <p:cNvSpPr txBox="1"/>
          <p:nvPr/>
        </p:nvSpPr>
        <p:spPr>
          <a:xfrm>
            <a:off x="331053" y="6112768"/>
            <a:ext cx="7827207" cy="523220"/>
          </a:xfrm>
          <a:prstGeom prst="rect">
            <a:avLst/>
          </a:prstGeom>
          <a:noFill/>
        </p:spPr>
        <p:txBody>
          <a:bodyPr wrap="none" rtlCol="0">
            <a:spAutoFit/>
          </a:bodyPr>
          <a:lstStyle/>
          <a:p>
            <a:r>
              <a:rPr lang="es-ES" sz="1400" dirty="0"/>
              <a:t>https://www.nfortec.com/es/blog/guias/diferencias-entre-los-factores-de-forma-atx-micro-atx-y-mini-itx</a:t>
            </a:r>
          </a:p>
          <a:p>
            <a:r>
              <a:rPr lang="es-ES" sz="1400" dirty="0"/>
              <a:t>https://hardzone.es/tutoriales/componentes/tipo-placa-base-pc/</a:t>
            </a:r>
          </a:p>
        </p:txBody>
      </p:sp>
    </p:spTree>
    <p:extLst>
      <p:ext uri="{BB962C8B-B14F-4D97-AF65-F5344CB8AC3E}">
        <p14:creationId xmlns:p14="http://schemas.microsoft.com/office/powerpoint/2010/main" val="2448628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1BA4DD0-A02F-CDB1-D317-FFACAA47CD4E}"/>
              </a:ext>
            </a:extLst>
          </p:cNvPr>
          <p:cNvSpPr>
            <a:spLocks noGrp="1"/>
          </p:cNvSpPr>
          <p:nvPr>
            <p:ph type="sldNum" sz="quarter" idx="12"/>
          </p:nvPr>
        </p:nvSpPr>
        <p:spPr/>
        <p:txBody>
          <a:bodyPr/>
          <a:lstStyle/>
          <a:p>
            <a:fld id="{6993356B-10FC-46AF-A724-8FFAD717AC5A}" type="slidenum">
              <a:rPr lang="es-ES" smtClean="0"/>
              <a:t>50</a:t>
            </a:fld>
            <a:endParaRPr lang="es-ES"/>
          </a:p>
        </p:txBody>
      </p:sp>
      <p:sp>
        <p:nvSpPr>
          <p:cNvPr id="5" name="CuadroTexto 4">
            <a:extLst>
              <a:ext uri="{FF2B5EF4-FFF2-40B4-BE49-F238E27FC236}">
                <a16:creationId xmlns:a16="http://schemas.microsoft.com/office/drawing/2014/main" id="{1B6F9816-83F3-BDB7-6CBC-F862E7F9A35E}"/>
              </a:ext>
            </a:extLst>
          </p:cNvPr>
          <p:cNvSpPr txBox="1"/>
          <p:nvPr/>
        </p:nvSpPr>
        <p:spPr>
          <a:xfrm>
            <a:off x="318052" y="6467061"/>
            <a:ext cx="5577489" cy="307777"/>
          </a:xfrm>
          <a:prstGeom prst="rect">
            <a:avLst/>
          </a:prstGeom>
          <a:noFill/>
        </p:spPr>
        <p:txBody>
          <a:bodyPr wrap="none" rtlCol="0">
            <a:spAutoFit/>
          </a:bodyPr>
          <a:lstStyle/>
          <a:p>
            <a:r>
              <a:rPr lang="es-ES" sz="1400" dirty="0"/>
              <a:t>https://www.ticarte.com/contenido/conectores-internos-de-la-placa-base</a:t>
            </a:r>
          </a:p>
        </p:txBody>
      </p:sp>
      <p:pic>
        <p:nvPicPr>
          <p:cNvPr id="7" name="Imagen 6">
            <a:extLst>
              <a:ext uri="{FF2B5EF4-FFF2-40B4-BE49-F238E27FC236}">
                <a16:creationId xmlns:a16="http://schemas.microsoft.com/office/drawing/2014/main" id="{27380024-D32F-A12A-8302-DA3B0E41C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53" y="357395"/>
            <a:ext cx="4567030" cy="2176951"/>
          </a:xfrm>
          <a:prstGeom prst="rect">
            <a:avLst/>
          </a:prstGeom>
        </p:spPr>
      </p:pic>
      <p:pic>
        <p:nvPicPr>
          <p:cNvPr id="9" name="Imagen 8">
            <a:extLst>
              <a:ext uri="{FF2B5EF4-FFF2-40B4-BE49-F238E27FC236}">
                <a16:creationId xmlns:a16="http://schemas.microsoft.com/office/drawing/2014/main" id="{E12190C6-50A8-0E40-A58C-11C6B2E84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150" y="357395"/>
            <a:ext cx="2345010" cy="2176951"/>
          </a:xfrm>
          <a:prstGeom prst="rect">
            <a:avLst/>
          </a:prstGeom>
        </p:spPr>
      </p:pic>
      <p:pic>
        <p:nvPicPr>
          <p:cNvPr id="11" name="Imagen 10">
            <a:extLst>
              <a:ext uri="{FF2B5EF4-FFF2-40B4-BE49-F238E27FC236}">
                <a16:creationId xmlns:a16="http://schemas.microsoft.com/office/drawing/2014/main" id="{BCD84477-0C24-B3F3-FAAB-8DFA349F3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327" y="357395"/>
            <a:ext cx="4157190" cy="2176951"/>
          </a:xfrm>
          <a:prstGeom prst="rect">
            <a:avLst/>
          </a:prstGeom>
        </p:spPr>
      </p:pic>
      <p:pic>
        <p:nvPicPr>
          <p:cNvPr id="13" name="Imagen 12">
            <a:extLst>
              <a:ext uri="{FF2B5EF4-FFF2-40B4-BE49-F238E27FC236}">
                <a16:creationId xmlns:a16="http://schemas.microsoft.com/office/drawing/2014/main" id="{B0EC2B43-4823-97BE-8976-EE1402BEE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53" y="3075333"/>
            <a:ext cx="2442610" cy="1774963"/>
          </a:xfrm>
          <a:prstGeom prst="rect">
            <a:avLst/>
          </a:prstGeom>
        </p:spPr>
      </p:pic>
      <p:pic>
        <p:nvPicPr>
          <p:cNvPr id="15" name="Imagen 14">
            <a:extLst>
              <a:ext uri="{FF2B5EF4-FFF2-40B4-BE49-F238E27FC236}">
                <a16:creationId xmlns:a16="http://schemas.microsoft.com/office/drawing/2014/main" id="{76F5A65D-99BD-A466-1F99-7E7421944F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7702" y="3075333"/>
            <a:ext cx="2168998" cy="1774963"/>
          </a:xfrm>
          <a:prstGeom prst="rect">
            <a:avLst/>
          </a:prstGeom>
        </p:spPr>
      </p:pic>
      <p:pic>
        <p:nvPicPr>
          <p:cNvPr id="17" name="Imagen 16">
            <a:extLst>
              <a:ext uri="{FF2B5EF4-FFF2-40B4-BE49-F238E27FC236}">
                <a16:creationId xmlns:a16="http://schemas.microsoft.com/office/drawing/2014/main" id="{9DB2E896-5D0A-F8F7-F7C8-0A94C804BA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1959" y="3075333"/>
            <a:ext cx="2330368" cy="1774963"/>
          </a:xfrm>
          <a:prstGeom prst="rect">
            <a:avLst/>
          </a:prstGeom>
        </p:spPr>
      </p:pic>
      <p:pic>
        <p:nvPicPr>
          <p:cNvPr id="19" name="Imagen 18">
            <a:extLst>
              <a:ext uri="{FF2B5EF4-FFF2-40B4-BE49-F238E27FC236}">
                <a16:creationId xmlns:a16="http://schemas.microsoft.com/office/drawing/2014/main" id="{878D1834-DF73-1C2B-65E8-937EEC42A1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5969" y="3075880"/>
            <a:ext cx="4063548" cy="1774416"/>
          </a:xfrm>
          <a:prstGeom prst="rect">
            <a:avLst/>
          </a:prstGeom>
        </p:spPr>
      </p:pic>
    </p:spTree>
    <p:extLst>
      <p:ext uri="{BB962C8B-B14F-4D97-AF65-F5344CB8AC3E}">
        <p14:creationId xmlns:p14="http://schemas.microsoft.com/office/powerpoint/2010/main" val="243515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2CD11-6FDC-C881-FD5B-69568AD9AE56}"/>
              </a:ext>
            </a:extLst>
          </p:cNvPr>
          <p:cNvSpPr>
            <a:spLocks noGrp="1"/>
          </p:cNvSpPr>
          <p:nvPr>
            <p:ph type="title"/>
          </p:nvPr>
        </p:nvSpPr>
        <p:spPr/>
        <p:txBody>
          <a:bodyPr/>
          <a:lstStyle/>
          <a:p>
            <a:r>
              <a:rPr lang="es-ES" dirty="0"/>
              <a:t>Factor de forma ATX</a:t>
            </a:r>
          </a:p>
        </p:txBody>
      </p:sp>
      <p:sp>
        <p:nvSpPr>
          <p:cNvPr id="3" name="Marcador de contenido 2">
            <a:extLst>
              <a:ext uri="{FF2B5EF4-FFF2-40B4-BE49-F238E27FC236}">
                <a16:creationId xmlns:a16="http://schemas.microsoft.com/office/drawing/2014/main" id="{EA4660E7-EB7B-D103-7B81-FF5723103318}"/>
              </a:ext>
            </a:extLst>
          </p:cNvPr>
          <p:cNvSpPr>
            <a:spLocks noGrp="1"/>
          </p:cNvSpPr>
          <p:nvPr>
            <p:ph idx="1"/>
          </p:nvPr>
        </p:nvSpPr>
        <p:spPr>
          <a:xfrm>
            <a:off x="838200" y="1499616"/>
            <a:ext cx="10515600" cy="4677347"/>
          </a:xfrm>
        </p:spPr>
        <p:txBody>
          <a:bodyPr>
            <a:normAutofit/>
          </a:bodyPr>
          <a:lstStyle/>
          <a:p>
            <a:pPr marL="0" indent="0" algn="ctr">
              <a:buNone/>
            </a:pPr>
            <a:r>
              <a:rPr lang="es-ES" dirty="0"/>
              <a:t>INTEL, 1995 </a:t>
            </a:r>
            <a:r>
              <a:rPr lang="es-ES" dirty="0">
                <a:sym typeface="Wingdings" panose="05000000000000000000" pitchFamily="2" charset="2"/>
              </a:rPr>
              <a:t></a:t>
            </a:r>
            <a:r>
              <a:rPr lang="es-ES" dirty="0"/>
              <a:t> son las más populares</a:t>
            </a:r>
          </a:p>
          <a:p>
            <a:pPr marL="0" indent="0">
              <a:buNone/>
            </a:pPr>
            <a:r>
              <a:rPr lang="es-ES" dirty="0">
                <a:solidFill>
                  <a:schemeClr val="accent6">
                    <a:lumMod val="75000"/>
                  </a:schemeClr>
                </a:solidFill>
              </a:rPr>
              <a:t>Ventajas:</a:t>
            </a:r>
          </a:p>
        </p:txBody>
      </p:sp>
      <p:sp>
        <p:nvSpPr>
          <p:cNvPr id="4" name="Marcador de número de diapositiva 3">
            <a:extLst>
              <a:ext uri="{FF2B5EF4-FFF2-40B4-BE49-F238E27FC236}">
                <a16:creationId xmlns:a16="http://schemas.microsoft.com/office/drawing/2014/main" id="{4B3E2B4F-E8B0-1FA0-7CF0-7802AAF7CCEB}"/>
              </a:ext>
            </a:extLst>
          </p:cNvPr>
          <p:cNvSpPr>
            <a:spLocks noGrp="1"/>
          </p:cNvSpPr>
          <p:nvPr>
            <p:ph type="sldNum" sz="quarter" idx="12"/>
          </p:nvPr>
        </p:nvSpPr>
        <p:spPr/>
        <p:txBody>
          <a:bodyPr/>
          <a:lstStyle/>
          <a:p>
            <a:fld id="{6993356B-10FC-46AF-A724-8FFAD717AC5A}" type="slidenum">
              <a:rPr lang="es-ES" smtClean="0"/>
              <a:t>6</a:t>
            </a:fld>
            <a:endParaRPr lang="es-ES"/>
          </a:p>
        </p:txBody>
      </p:sp>
      <p:sp>
        <p:nvSpPr>
          <p:cNvPr id="5" name="Marcador de contenido 2">
            <a:extLst>
              <a:ext uri="{FF2B5EF4-FFF2-40B4-BE49-F238E27FC236}">
                <a16:creationId xmlns:a16="http://schemas.microsoft.com/office/drawing/2014/main" id="{41CD8B10-7A90-1237-57E2-AE8A4FFDEED1}"/>
              </a:ext>
            </a:extLst>
          </p:cNvPr>
          <p:cNvSpPr txBox="1">
            <a:spLocks/>
          </p:cNvSpPr>
          <p:nvPr/>
        </p:nvSpPr>
        <p:spPr>
          <a:xfrm>
            <a:off x="1056660" y="2501917"/>
            <a:ext cx="10766532" cy="4127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dirty="0"/>
              <a:t>Los puertos para las unidades de disco se ubican en el borde de la placa</a:t>
            </a:r>
          </a:p>
          <a:p>
            <a:pPr marL="0" indent="0">
              <a:buFont typeface="Arial" panose="020B0604020202020204" pitchFamily="34" charset="0"/>
              <a:buNone/>
            </a:pPr>
            <a:r>
              <a:rPr lang="es-ES" sz="2600" dirty="0"/>
              <a:t>La conexión de corriente está formado por un único puerto de 20 o 20+4 pines</a:t>
            </a:r>
          </a:p>
          <a:p>
            <a:pPr marL="0" indent="0">
              <a:buFont typeface="Arial" panose="020B0604020202020204" pitchFamily="34" charset="0"/>
              <a:buNone/>
            </a:pPr>
            <a:r>
              <a:rPr lang="es-ES" sz="2400" dirty="0">
                <a:solidFill>
                  <a:schemeClr val="bg1">
                    <a:lumMod val="65000"/>
                  </a:schemeClr>
                </a:solidFill>
              </a:rPr>
              <a:t>	-&gt; solo admite una posición del conector</a:t>
            </a:r>
          </a:p>
          <a:p>
            <a:pPr marL="0" indent="0">
              <a:buFont typeface="Arial" panose="020B0604020202020204" pitchFamily="34" charset="0"/>
              <a:buNone/>
            </a:pPr>
            <a:r>
              <a:rPr lang="es-ES" sz="2600" dirty="0"/>
              <a:t>Modelo de fuente de alimentación </a:t>
            </a:r>
            <a:r>
              <a:rPr lang="es-ES" sz="2600" dirty="0">
                <a:sym typeface="Wingdings" panose="05000000000000000000" pitchFamily="2" charset="2"/>
              </a:rPr>
              <a:t></a:t>
            </a:r>
            <a:r>
              <a:rPr lang="es-ES" sz="2600" dirty="0"/>
              <a:t> ATX</a:t>
            </a:r>
          </a:p>
          <a:p>
            <a:pPr marL="0" indent="0">
              <a:buFont typeface="Arial" panose="020B0604020202020204" pitchFamily="34" charset="0"/>
              <a:buNone/>
            </a:pPr>
            <a:r>
              <a:rPr lang="es-ES" sz="2600" dirty="0"/>
              <a:t>Colocación de la CPU y de la memoria</a:t>
            </a:r>
          </a:p>
          <a:p>
            <a:pPr marL="0" indent="0">
              <a:buFont typeface="Arial" panose="020B0604020202020204" pitchFamily="34" charset="0"/>
              <a:buNone/>
            </a:pPr>
            <a:r>
              <a:rPr lang="es-ES" sz="2600" dirty="0"/>
              <a:t>	</a:t>
            </a:r>
            <a:r>
              <a:rPr lang="es-ES" sz="2400" dirty="0">
                <a:solidFill>
                  <a:schemeClr val="bg1">
                    <a:lumMod val="65000"/>
                  </a:schemeClr>
                </a:solidFill>
              </a:rPr>
              <a:t>Cercanas entre sí</a:t>
            </a:r>
          </a:p>
          <a:p>
            <a:pPr marL="0" indent="0">
              <a:buFont typeface="Arial" panose="020B0604020202020204" pitchFamily="34" charset="0"/>
              <a:buNone/>
            </a:pPr>
            <a:r>
              <a:rPr lang="es-ES" sz="2400" dirty="0">
                <a:solidFill>
                  <a:schemeClr val="bg1">
                    <a:lumMod val="65000"/>
                  </a:schemeClr>
                </a:solidFill>
              </a:rPr>
              <a:t>	Lejos de las tarjetas de expansión</a:t>
            </a:r>
          </a:p>
          <a:p>
            <a:pPr marL="0" indent="0">
              <a:buFont typeface="Arial" panose="020B0604020202020204" pitchFamily="34" charset="0"/>
              <a:buNone/>
            </a:pPr>
            <a:r>
              <a:rPr lang="es-ES" sz="2400" dirty="0">
                <a:solidFill>
                  <a:schemeClr val="bg1">
                    <a:lumMod val="65000"/>
                  </a:schemeClr>
                </a:solidFill>
              </a:rPr>
              <a:t>	Cerca del ventilador de la fuente de alimentación</a:t>
            </a:r>
          </a:p>
        </p:txBody>
      </p:sp>
      <p:sp>
        <p:nvSpPr>
          <p:cNvPr id="6" name="Bocadillo nube: nube 5">
            <a:extLst>
              <a:ext uri="{FF2B5EF4-FFF2-40B4-BE49-F238E27FC236}">
                <a16:creationId xmlns:a16="http://schemas.microsoft.com/office/drawing/2014/main" id="{F106EF00-8421-B156-4801-F3070A10FF92}"/>
              </a:ext>
            </a:extLst>
          </p:cNvPr>
          <p:cNvSpPr/>
          <p:nvPr/>
        </p:nvSpPr>
        <p:spPr>
          <a:xfrm>
            <a:off x="6439926" y="310705"/>
            <a:ext cx="2450592" cy="740664"/>
          </a:xfrm>
          <a:prstGeom prst="cloudCallout">
            <a:avLst>
              <a:gd name="adj1" fmla="val -83893"/>
              <a:gd name="adj2" fmla="val 52753"/>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 dirty="0"/>
              <a:t>Son siglas?</a:t>
            </a:r>
          </a:p>
        </p:txBody>
      </p:sp>
    </p:spTree>
    <p:extLst>
      <p:ext uri="{BB962C8B-B14F-4D97-AF65-F5344CB8AC3E}">
        <p14:creationId xmlns:p14="http://schemas.microsoft.com/office/powerpoint/2010/main" val="324363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7EC5BC-7B2B-4BC7-C20E-0A21AB78DD8E}"/>
              </a:ext>
            </a:extLst>
          </p:cNvPr>
          <p:cNvSpPr>
            <a:spLocks noGrp="1"/>
          </p:cNvSpPr>
          <p:nvPr>
            <p:ph type="title"/>
          </p:nvPr>
        </p:nvSpPr>
        <p:spPr/>
        <p:txBody>
          <a:bodyPr/>
          <a:lstStyle/>
          <a:p>
            <a:r>
              <a:rPr lang="es-ES" dirty="0"/>
              <a:t>Elementos en la placa base</a:t>
            </a:r>
          </a:p>
        </p:txBody>
      </p:sp>
      <p:sp>
        <p:nvSpPr>
          <p:cNvPr id="3" name="Marcador de contenido 2">
            <a:extLst>
              <a:ext uri="{FF2B5EF4-FFF2-40B4-BE49-F238E27FC236}">
                <a16:creationId xmlns:a16="http://schemas.microsoft.com/office/drawing/2014/main" id="{48EA10DC-CC05-434D-D67C-9004F816513F}"/>
              </a:ext>
            </a:extLst>
          </p:cNvPr>
          <p:cNvSpPr>
            <a:spLocks noGrp="1"/>
          </p:cNvSpPr>
          <p:nvPr>
            <p:ph idx="1"/>
          </p:nvPr>
        </p:nvSpPr>
        <p:spPr>
          <a:xfrm>
            <a:off x="838200" y="1825625"/>
            <a:ext cx="10515600" cy="3404743"/>
          </a:xfrm>
        </p:spPr>
        <p:txBody>
          <a:bodyPr numCol="2">
            <a:normAutofit/>
          </a:bodyPr>
          <a:lstStyle/>
          <a:p>
            <a:r>
              <a:rPr lang="es-ES" sz="2000" dirty="0">
                <a:solidFill>
                  <a:schemeClr val="accent1"/>
                </a:solidFill>
              </a:rPr>
              <a:t>Pines de encendido y reseteo</a:t>
            </a:r>
          </a:p>
          <a:p>
            <a:r>
              <a:rPr lang="es-ES" sz="2000" dirty="0">
                <a:solidFill>
                  <a:schemeClr val="accent1"/>
                </a:solidFill>
              </a:rPr>
              <a:t>Conector de alimentación ATX</a:t>
            </a:r>
          </a:p>
          <a:p>
            <a:r>
              <a:rPr lang="es-ES" sz="2000" dirty="0">
                <a:solidFill>
                  <a:schemeClr val="accent1"/>
                </a:solidFill>
              </a:rPr>
              <a:t>Zócalo de la CPU (procesador)</a:t>
            </a:r>
          </a:p>
          <a:p>
            <a:r>
              <a:rPr lang="es-ES" sz="2000" dirty="0">
                <a:solidFill>
                  <a:schemeClr val="accent1"/>
                </a:solidFill>
              </a:rPr>
              <a:t>Ranuras de memoria RAM (memoria DDR)</a:t>
            </a:r>
          </a:p>
          <a:p>
            <a:r>
              <a:rPr lang="es-ES" sz="2000" dirty="0">
                <a:solidFill>
                  <a:schemeClr val="accent1"/>
                </a:solidFill>
              </a:rPr>
              <a:t>Ranuras de expansión: PCI Express y PCI</a:t>
            </a:r>
          </a:p>
          <a:p>
            <a:r>
              <a:rPr lang="es-ES" sz="2000" dirty="0" err="1">
                <a:solidFill>
                  <a:schemeClr val="accent1"/>
                </a:solidFill>
              </a:rPr>
              <a:t>Northbridge</a:t>
            </a:r>
            <a:r>
              <a:rPr lang="es-ES" sz="2000" dirty="0">
                <a:solidFill>
                  <a:schemeClr val="accent1"/>
                </a:solidFill>
              </a:rPr>
              <a:t> (puente norte)</a:t>
            </a:r>
          </a:p>
          <a:p>
            <a:r>
              <a:rPr lang="es-ES" sz="2000" dirty="0" err="1">
                <a:solidFill>
                  <a:schemeClr val="accent1"/>
                </a:solidFill>
              </a:rPr>
              <a:t>Southbridge</a:t>
            </a:r>
            <a:r>
              <a:rPr lang="es-ES" sz="2000" dirty="0">
                <a:solidFill>
                  <a:schemeClr val="accent1"/>
                </a:solidFill>
              </a:rPr>
              <a:t> (puente sur)</a:t>
            </a:r>
          </a:p>
          <a:p>
            <a:r>
              <a:rPr lang="es-ES" sz="2000" dirty="0">
                <a:solidFill>
                  <a:schemeClr val="accent1"/>
                </a:solidFill>
              </a:rPr>
              <a:t>Chipsets</a:t>
            </a:r>
          </a:p>
          <a:p>
            <a:r>
              <a:rPr lang="es-ES" sz="2000" dirty="0">
                <a:solidFill>
                  <a:schemeClr val="accent1"/>
                </a:solidFill>
              </a:rPr>
              <a:t>Conectores de almacenamiento</a:t>
            </a:r>
          </a:p>
          <a:p>
            <a:r>
              <a:rPr lang="es-ES" sz="2000" dirty="0">
                <a:solidFill>
                  <a:schemeClr val="accent1"/>
                </a:solidFill>
              </a:rPr>
              <a:t>Conector </a:t>
            </a:r>
            <a:r>
              <a:rPr lang="es-ES" sz="2000" dirty="0" err="1">
                <a:solidFill>
                  <a:schemeClr val="accent1"/>
                </a:solidFill>
              </a:rPr>
              <a:t>mSATA</a:t>
            </a:r>
            <a:r>
              <a:rPr lang="es-ES" sz="2000" dirty="0">
                <a:solidFill>
                  <a:schemeClr val="accent1"/>
                </a:solidFill>
              </a:rPr>
              <a:t> y / o M.2 NVME</a:t>
            </a:r>
          </a:p>
          <a:p>
            <a:r>
              <a:rPr lang="es-ES" sz="2000" dirty="0">
                <a:solidFill>
                  <a:schemeClr val="accent1"/>
                </a:solidFill>
              </a:rPr>
              <a:t>Conectores PS/2 para teclado y ratón</a:t>
            </a:r>
          </a:p>
          <a:p>
            <a:r>
              <a:rPr lang="es-ES" sz="2000" dirty="0">
                <a:solidFill>
                  <a:schemeClr val="accent1"/>
                </a:solidFill>
              </a:rPr>
              <a:t>Conectores gráficos (para monitores)</a:t>
            </a:r>
          </a:p>
          <a:p>
            <a:r>
              <a:rPr lang="es-ES" sz="2000" dirty="0">
                <a:solidFill>
                  <a:schemeClr val="accent1"/>
                </a:solidFill>
              </a:rPr>
              <a:t>Puertos USB</a:t>
            </a:r>
          </a:p>
          <a:p>
            <a:r>
              <a:rPr lang="es-ES" sz="2000" dirty="0">
                <a:solidFill>
                  <a:schemeClr val="accent1"/>
                </a:solidFill>
              </a:rPr>
              <a:t>Puerto de red</a:t>
            </a:r>
          </a:p>
          <a:p>
            <a:r>
              <a:rPr lang="es-ES" sz="2000" dirty="0">
                <a:solidFill>
                  <a:schemeClr val="accent1"/>
                </a:solidFill>
              </a:rPr>
              <a:t>Batería CMOS (RAM CMOS)</a:t>
            </a:r>
          </a:p>
          <a:p>
            <a:r>
              <a:rPr lang="es-ES" sz="2000" dirty="0">
                <a:solidFill>
                  <a:schemeClr val="accent1"/>
                </a:solidFill>
              </a:rPr>
              <a:t>Basic Input/Output </a:t>
            </a:r>
            <a:r>
              <a:rPr lang="es-ES" sz="2000" dirty="0" err="1">
                <a:solidFill>
                  <a:schemeClr val="accent1"/>
                </a:solidFill>
              </a:rPr>
              <a:t>System</a:t>
            </a:r>
            <a:r>
              <a:rPr lang="es-ES" sz="2000" dirty="0">
                <a:solidFill>
                  <a:schemeClr val="accent1"/>
                </a:solidFill>
              </a:rPr>
              <a:t> (BIOS)</a:t>
            </a:r>
          </a:p>
        </p:txBody>
      </p:sp>
      <p:sp>
        <p:nvSpPr>
          <p:cNvPr id="4" name="Marcador de número de diapositiva 3">
            <a:extLst>
              <a:ext uri="{FF2B5EF4-FFF2-40B4-BE49-F238E27FC236}">
                <a16:creationId xmlns:a16="http://schemas.microsoft.com/office/drawing/2014/main" id="{8A4F88FF-6780-68E0-229D-57999BE54392}"/>
              </a:ext>
            </a:extLst>
          </p:cNvPr>
          <p:cNvSpPr>
            <a:spLocks noGrp="1"/>
          </p:cNvSpPr>
          <p:nvPr>
            <p:ph type="sldNum" sz="quarter" idx="12"/>
          </p:nvPr>
        </p:nvSpPr>
        <p:spPr/>
        <p:txBody>
          <a:bodyPr/>
          <a:lstStyle/>
          <a:p>
            <a:fld id="{6993356B-10FC-46AF-A724-8FFAD717AC5A}" type="slidenum">
              <a:rPr lang="es-ES" smtClean="0"/>
              <a:t>7</a:t>
            </a:fld>
            <a:endParaRPr lang="es-ES"/>
          </a:p>
        </p:txBody>
      </p:sp>
      <p:sp>
        <p:nvSpPr>
          <p:cNvPr id="5" name="CuadroTexto 4">
            <a:extLst>
              <a:ext uri="{FF2B5EF4-FFF2-40B4-BE49-F238E27FC236}">
                <a16:creationId xmlns:a16="http://schemas.microsoft.com/office/drawing/2014/main" id="{CCC37B2A-D329-B739-8F8F-48E868B3D678}"/>
              </a:ext>
            </a:extLst>
          </p:cNvPr>
          <p:cNvSpPr txBox="1"/>
          <p:nvPr/>
        </p:nvSpPr>
        <p:spPr>
          <a:xfrm>
            <a:off x="301752" y="6356350"/>
            <a:ext cx="6290696" cy="307777"/>
          </a:xfrm>
          <a:prstGeom prst="rect">
            <a:avLst/>
          </a:prstGeom>
          <a:noFill/>
        </p:spPr>
        <p:txBody>
          <a:bodyPr wrap="none" rtlCol="0">
            <a:spAutoFit/>
          </a:bodyPr>
          <a:lstStyle/>
          <a:p>
            <a:r>
              <a:rPr lang="es-ES" sz="1400" dirty="0"/>
              <a:t>https://www.profesionalreview.com/2018/11/04/componentes-de-una-placa-base/</a:t>
            </a:r>
          </a:p>
        </p:txBody>
      </p:sp>
    </p:spTree>
    <p:extLst>
      <p:ext uri="{BB962C8B-B14F-4D97-AF65-F5344CB8AC3E}">
        <p14:creationId xmlns:p14="http://schemas.microsoft.com/office/powerpoint/2010/main" val="4187673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11994-3E61-788A-8D43-72B8A230BF72}"/>
              </a:ext>
            </a:extLst>
          </p:cNvPr>
          <p:cNvSpPr>
            <a:spLocks noGrp="1"/>
          </p:cNvSpPr>
          <p:nvPr>
            <p:ph type="title"/>
          </p:nvPr>
        </p:nvSpPr>
        <p:spPr/>
        <p:txBody>
          <a:bodyPr/>
          <a:lstStyle/>
          <a:p>
            <a:r>
              <a:rPr lang="es-ES" dirty="0"/>
              <a:t>Sockets y slots</a:t>
            </a:r>
          </a:p>
        </p:txBody>
      </p:sp>
      <p:sp>
        <p:nvSpPr>
          <p:cNvPr id="3" name="Marcador de contenido 2">
            <a:extLst>
              <a:ext uri="{FF2B5EF4-FFF2-40B4-BE49-F238E27FC236}">
                <a16:creationId xmlns:a16="http://schemas.microsoft.com/office/drawing/2014/main" id="{F1FCF28B-0FEF-5E2C-99F5-41A610ACDA53}"/>
              </a:ext>
            </a:extLst>
          </p:cNvPr>
          <p:cNvSpPr>
            <a:spLocks noGrp="1"/>
          </p:cNvSpPr>
          <p:nvPr>
            <p:ph idx="1"/>
          </p:nvPr>
        </p:nvSpPr>
        <p:spPr/>
        <p:txBody>
          <a:bodyPr/>
          <a:lstStyle/>
          <a:p>
            <a:pPr marL="0" indent="0">
              <a:buNone/>
            </a:pPr>
            <a:r>
              <a:rPr lang="es-ES" dirty="0"/>
              <a:t>Zócalos y ranuras para colocar determinados dispositivos:</a:t>
            </a:r>
          </a:p>
          <a:p>
            <a:pPr marL="0" indent="0">
              <a:buNone/>
            </a:pPr>
            <a:r>
              <a:rPr lang="es-ES" dirty="0">
                <a:solidFill>
                  <a:schemeClr val="accent1"/>
                </a:solidFill>
              </a:rPr>
              <a:t>• </a:t>
            </a:r>
            <a:r>
              <a:rPr lang="es-ES" b="1" dirty="0">
                <a:solidFill>
                  <a:schemeClr val="accent1"/>
                </a:solidFill>
              </a:rPr>
              <a:t>Socket</a:t>
            </a:r>
            <a:r>
              <a:rPr lang="es-ES" dirty="0">
                <a:solidFill>
                  <a:schemeClr val="accent1"/>
                </a:solidFill>
              </a:rPr>
              <a:t> es el conector donde se inserta el microprocesador</a:t>
            </a:r>
          </a:p>
          <a:p>
            <a:pPr marL="0" indent="0">
              <a:buNone/>
            </a:pPr>
            <a:r>
              <a:rPr lang="es-ES" dirty="0">
                <a:solidFill>
                  <a:schemeClr val="accent1"/>
                </a:solidFill>
              </a:rPr>
              <a:t>• </a:t>
            </a:r>
            <a:r>
              <a:rPr lang="es-ES" b="1" dirty="0">
                <a:solidFill>
                  <a:schemeClr val="accent1"/>
                </a:solidFill>
              </a:rPr>
              <a:t>Slots</a:t>
            </a:r>
            <a:r>
              <a:rPr lang="es-ES" dirty="0">
                <a:solidFill>
                  <a:schemeClr val="accent1"/>
                </a:solidFill>
              </a:rPr>
              <a:t> o ranuras (rectangulares y alargadas) de expansión son los conectores de la placa base donde se insertan la memoria RAM, la tarjeta gráfica y otras tarjetas de expansión.</a:t>
            </a:r>
          </a:p>
        </p:txBody>
      </p:sp>
      <p:sp>
        <p:nvSpPr>
          <p:cNvPr id="4" name="Marcador de número de diapositiva 3">
            <a:extLst>
              <a:ext uri="{FF2B5EF4-FFF2-40B4-BE49-F238E27FC236}">
                <a16:creationId xmlns:a16="http://schemas.microsoft.com/office/drawing/2014/main" id="{103B003D-FFAD-7FBE-EF85-33DCA8F2FC0B}"/>
              </a:ext>
            </a:extLst>
          </p:cNvPr>
          <p:cNvSpPr>
            <a:spLocks noGrp="1"/>
          </p:cNvSpPr>
          <p:nvPr>
            <p:ph type="sldNum" sz="quarter" idx="12"/>
          </p:nvPr>
        </p:nvSpPr>
        <p:spPr/>
        <p:txBody>
          <a:bodyPr/>
          <a:lstStyle/>
          <a:p>
            <a:fld id="{6993356B-10FC-46AF-A724-8FFAD717AC5A}" type="slidenum">
              <a:rPr lang="es-ES" smtClean="0"/>
              <a:t>8</a:t>
            </a:fld>
            <a:endParaRPr lang="es-ES"/>
          </a:p>
        </p:txBody>
      </p:sp>
    </p:spTree>
    <p:extLst>
      <p:ext uri="{BB962C8B-B14F-4D97-AF65-F5344CB8AC3E}">
        <p14:creationId xmlns:p14="http://schemas.microsoft.com/office/powerpoint/2010/main" val="3522679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8ED40F5-6134-FB78-B3CC-46CE24D5DA42}"/>
              </a:ext>
            </a:extLst>
          </p:cNvPr>
          <p:cNvPicPr>
            <a:picLocks noChangeAspect="1"/>
          </p:cNvPicPr>
          <p:nvPr/>
        </p:nvPicPr>
        <p:blipFill>
          <a:blip r:embed="rId2"/>
          <a:stretch>
            <a:fillRect/>
          </a:stretch>
        </p:blipFill>
        <p:spPr>
          <a:xfrm>
            <a:off x="0" y="2308491"/>
            <a:ext cx="12192000" cy="4549509"/>
          </a:xfrm>
          <a:prstGeom prst="rect">
            <a:avLst/>
          </a:prstGeom>
        </p:spPr>
      </p:pic>
      <p:sp>
        <p:nvSpPr>
          <p:cNvPr id="2" name="Título 1">
            <a:extLst>
              <a:ext uri="{FF2B5EF4-FFF2-40B4-BE49-F238E27FC236}">
                <a16:creationId xmlns:a16="http://schemas.microsoft.com/office/drawing/2014/main" id="{1C111994-3E61-788A-8D43-72B8A230BF72}"/>
              </a:ext>
            </a:extLst>
          </p:cNvPr>
          <p:cNvSpPr>
            <a:spLocks noGrp="1"/>
          </p:cNvSpPr>
          <p:nvPr>
            <p:ph type="title"/>
          </p:nvPr>
        </p:nvSpPr>
        <p:spPr/>
        <p:txBody>
          <a:bodyPr/>
          <a:lstStyle/>
          <a:p>
            <a:r>
              <a:rPr lang="es-ES" dirty="0"/>
              <a:t>Sockets y slots</a:t>
            </a:r>
          </a:p>
        </p:txBody>
      </p:sp>
      <p:sp>
        <p:nvSpPr>
          <p:cNvPr id="3" name="Marcador de contenido 2">
            <a:extLst>
              <a:ext uri="{FF2B5EF4-FFF2-40B4-BE49-F238E27FC236}">
                <a16:creationId xmlns:a16="http://schemas.microsoft.com/office/drawing/2014/main" id="{F1FCF28B-0FEF-5E2C-99F5-41A610ACDA53}"/>
              </a:ext>
            </a:extLst>
          </p:cNvPr>
          <p:cNvSpPr>
            <a:spLocks noGrp="1"/>
          </p:cNvSpPr>
          <p:nvPr>
            <p:ph idx="1"/>
          </p:nvPr>
        </p:nvSpPr>
        <p:spPr/>
        <p:txBody>
          <a:bodyPr/>
          <a:lstStyle/>
          <a:p>
            <a:pPr marL="0" indent="0">
              <a:buNone/>
            </a:pPr>
            <a:r>
              <a:rPr lang="es-ES" dirty="0"/>
              <a:t>Zócalos y ranuras</a:t>
            </a:r>
          </a:p>
        </p:txBody>
      </p:sp>
      <p:sp>
        <p:nvSpPr>
          <p:cNvPr id="4" name="Marcador de número de diapositiva 3">
            <a:extLst>
              <a:ext uri="{FF2B5EF4-FFF2-40B4-BE49-F238E27FC236}">
                <a16:creationId xmlns:a16="http://schemas.microsoft.com/office/drawing/2014/main" id="{103B003D-FFAD-7FBE-EF85-33DCA8F2FC0B}"/>
              </a:ext>
            </a:extLst>
          </p:cNvPr>
          <p:cNvSpPr>
            <a:spLocks noGrp="1"/>
          </p:cNvSpPr>
          <p:nvPr>
            <p:ph type="sldNum" sz="quarter" idx="12"/>
          </p:nvPr>
        </p:nvSpPr>
        <p:spPr/>
        <p:txBody>
          <a:bodyPr/>
          <a:lstStyle/>
          <a:p>
            <a:fld id="{6993356B-10FC-46AF-A724-8FFAD717AC5A}" type="slidenum">
              <a:rPr lang="es-ES" smtClean="0"/>
              <a:t>9</a:t>
            </a:fld>
            <a:endParaRPr lang="es-ES"/>
          </a:p>
        </p:txBody>
      </p:sp>
    </p:spTree>
    <p:extLst>
      <p:ext uri="{BB962C8B-B14F-4D97-AF65-F5344CB8AC3E}">
        <p14:creationId xmlns:p14="http://schemas.microsoft.com/office/powerpoint/2010/main" val="30708280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TotalTime>
  <Words>2622</Words>
  <Application>Microsoft Office PowerPoint</Application>
  <PresentationFormat>Panorámica</PresentationFormat>
  <Paragraphs>280</Paragraphs>
  <Slides>50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50</vt:i4>
      </vt:variant>
    </vt:vector>
  </HeadingPairs>
  <TitlesOfParts>
    <vt:vector size="55" baseType="lpstr">
      <vt:lpstr>Arial</vt:lpstr>
      <vt:lpstr>Arial</vt:lpstr>
      <vt:lpstr>Calibri</vt:lpstr>
      <vt:lpstr>Calibri Light</vt:lpstr>
      <vt:lpstr>Tema de Office</vt:lpstr>
      <vt:lpstr>UD 2.3  PLACA BASE BUSES Y TARJETA GRÁFICA</vt:lpstr>
      <vt:lpstr>Contenidos</vt:lpstr>
      <vt:lpstr>Qué es una placa base</vt:lpstr>
      <vt:lpstr>Factor de forma</vt:lpstr>
      <vt:lpstr>Presentación de PowerPoint</vt:lpstr>
      <vt:lpstr>Factor de forma ATX</vt:lpstr>
      <vt:lpstr>Elementos en la placa base</vt:lpstr>
      <vt:lpstr>Sockets y slots</vt:lpstr>
      <vt:lpstr>Sockets y slots</vt:lpstr>
      <vt:lpstr>Componentes en la placa base</vt:lpstr>
      <vt:lpstr>Presentación de PowerPoint</vt:lpstr>
      <vt:lpstr>Presentación de PowerPoint</vt:lpstr>
      <vt:lpstr>Zócalo I</vt:lpstr>
      <vt:lpstr>Zócalo II</vt:lpstr>
      <vt:lpstr>Socket III</vt:lpstr>
      <vt:lpstr>Socket IV</vt:lpstr>
      <vt:lpstr>Presentación de PowerPoint</vt:lpstr>
      <vt:lpstr>VRM</vt:lpstr>
      <vt:lpstr>El chipset</vt:lpstr>
      <vt:lpstr>Presentación de PowerPoint</vt:lpstr>
      <vt:lpstr>Presentación de PowerPoint</vt:lpstr>
      <vt:lpstr>Puente Norte</vt:lpstr>
      <vt:lpstr>Puente Sur</vt:lpstr>
      <vt:lpstr>Presentación de PowerPoint</vt:lpstr>
      <vt:lpstr>Presentación de PowerPoint</vt:lpstr>
      <vt:lpstr>Pero, actualmente…</vt:lpstr>
      <vt:lpstr>Presentación de PowerPoint</vt:lpstr>
      <vt:lpstr>Presentación de PowerPoint</vt:lpstr>
      <vt:lpstr>Bus del sistema</vt:lpstr>
      <vt:lpstr>Bus del sistema</vt:lpstr>
      <vt:lpstr>Memoria en la placa base</vt:lpstr>
      <vt:lpstr>Canales de memoria</vt:lpstr>
      <vt:lpstr>BIOS (y UEFI)</vt:lpstr>
      <vt:lpstr>BIOS (y UEFI)</vt:lpstr>
      <vt:lpstr>BIOS (y UEFI)</vt:lpstr>
      <vt:lpstr>(BIOS y) UEFI</vt:lpstr>
      <vt:lpstr>Conectores externos I</vt:lpstr>
      <vt:lpstr>Conectores externos II</vt:lpstr>
      <vt:lpstr>Presentación de PowerPoint</vt:lpstr>
      <vt:lpstr>Presentación de PowerPoint</vt:lpstr>
      <vt:lpstr>Presentación de PowerPoint</vt:lpstr>
      <vt:lpstr>Tarjetas gráficas</vt:lpstr>
      <vt:lpstr>Tarjetas gráficas: CPU Vs. GPU</vt:lpstr>
      <vt:lpstr>Tarjetas gráficas: CPU Vs. GPU</vt:lpstr>
      <vt:lpstr>Tarjetas gráficas: Arquitectura de la GPU</vt:lpstr>
      <vt:lpstr>Presentación de PowerPoint</vt:lpstr>
      <vt:lpstr>Interfaces de bus</vt:lpstr>
      <vt:lpstr>Interfaces de bus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 1  SISTEMAS INFORMÁTICOS: COMPONENTES Y CARACTERÍSTICAS</dc:title>
  <dc:creator>mario rgzprz</dc:creator>
  <cp:lastModifiedBy>MarioRguez</cp:lastModifiedBy>
  <cp:revision>19</cp:revision>
  <dcterms:created xsi:type="dcterms:W3CDTF">2023-09-24T23:38:42Z</dcterms:created>
  <dcterms:modified xsi:type="dcterms:W3CDTF">2023-11-08T20:36:24Z</dcterms:modified>
</cp:coreProperties>
</file>